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0" r:id="rId3"/>
    <p:sldId id="269" r:id="rId4"/>
    <p:sldId id="261" r:id="rId5"/>
    <p:sldId id="265" r:id="rId6"/>
    <p:sldId id="263" r:id="rId7"/>
    <p:sldId id="262" r:id="rId8"/>
    <p:sldId id="266" r:id="rId9"/>
    <p:sldId id="264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9"/>
    <p:restoredTop sz="99694" autoAdjust="0"/>
  </p:normalViewPr>
  <p:slideViewPr>
    <p:cSldViewPr snapToGrid="0" snapToObjects="1">
      <p:cViewPr varScale="1">
        <p:scale>
          <a:sx n="77" d="100"/>
          <a:sy n="77" d="100"/>
        </p:scale>
        <p:origin x="3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D1952-4C8C-594A-8D47-CC3EBD31CD69}" type="datetimeFigureOut">
              <a:rPr lang="en-US" smtClean="0"/>
              <a:t>6/5/18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2E9FD-FA40-FC48-8917-175ED0BC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048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82BA9-193E-D440-8A2C-9653656F2AE3}" type="datetimeFigureOut">
              <a:rPr lang="en-US" smtClean="0"/>
              <a:t>6/5/18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3C63D-0C1A-0E4C-A0BD-8D65A9542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056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3C63D-0C1A-0E4C-A0BD-8D65A95424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16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3C63D-0C1A-0E4C-A0BD-8D65A95424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64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D3421027-4EC0-9C48-8CFB-B8A3104CB056}" type="datetime1">
              <a:rPr lang="en-US" smtClean="0"/>
              <a:pPr/>
              <a:t>6/5/18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00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tor P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056080"/>
            <a:ext cx="9144000" cy="27388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 dirty="0"/>
              <a:t>Separator</a:t>
            </a:r>
          </a:p>
        </p:txBody>
      </p:sp>
    </p:spTree>
    <p:extLst>
      <p:ext uri="{BB962C8B-B14F-4D97-AF65-F5344CB8AC3E}">
        <p14:creationId xmlns:p14="http://schemas.microsoft.com/office/powerpoint/2010/main" val="611773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FA5DAB8B-8178-D047-869E-5A62AF236443}" type="datetime1">
              <a:rPr lang="en-US" smtClean="0"/>
              <a:t>6/5/18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40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9AB8213-A564-3C44-8CA0-968996562138}" type="datetime1">
              <a:rPr lang="en-US" smtClean="0"/>
              <a:pPr/>
              <a:t>6/5/18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6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0A83DA12-03A5-114A-ABAE-78CD6BB6AC19}" type="datetime1">
              <a:rPr lang="en-US" smtClean="0"/>
              <a:pPr/>
              <a:t>6/5/18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3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/>
              </a:defRPr>
            </a:lvl1pPr>
            <a:lvl2pPr>
              <a:defRPr sz="2400">
                <a:latin typeface="Arial"/>
              </a:defRPr>
            </a:lvl2pPr>
            <a:lvl3pPr>
              <a:defRPr sz="2000">
                <a:latin typeface="Arial"/>
              </a:defRPr>
            </a:lvl3pPr>
            <a:lvl4pPr>
              <a:defRPr sz="1800">
                <a:latin typeface="Arial"/>
              </a:defRPr>
            </a:lvl4pPr>
            <a:lvl5pPr>
              <a:defRPr sz="18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/>
              </a:defRPr>
            </a:lvl1pPr>
            <a:lvl2pPr>
              <a:defRPr sz="2400">
                <a:latin typeface="Arial"/>
              </a:defRPr>
            </a:lvl2pPr>
            <a:lvl3pPr>
              <a:defRPr sz="2000">
                <a:latin typeface="Arial"/>
              </a:defRPr>
            </a:lvl3pPr>
            <a:lvl4pPr>
              <a:defRPr sz="1800">
                <a:latin typeface="Arial"/>
              </a:defRPr>
            </a:lvl4pPr>
            <a:lvl5pPr>
              <a:defRPr sz="18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FFF386F-14E4-954A-9EC2-E277FFD66D49}" type="datetime1">
              <a:rPr lang="en-US" smtClean="0"/>
              <a:pPr/>
              <a:t>6/5/18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27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D8FFCF06-3344-8345-BEA6-DDAEFCC6ECCE}" type="datetime1">
              <a:rPr lang="en-US" smtClean="0"/>
              <a:pPr/>
              <a:t>6/5/18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7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84C6D879-35D4-554E-9D6D-93E8130AA922}" type="datetime1">
              <a:rPr lang="en-US" smtClean="0"/>
              <a:pPr/>
              <a:t>6/5/18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/>
              </a:defRPr>
            </a:lvl1pPr>
            <a:lvl2pPr>
              <a:defRPr sz="2800">
                <a:latin typeface="Arial"/>
              </a:defRPr>
            </a:lvl2pPr>
            <a:lvl3pPr>
              <a:defRPr sz="2400">
                <a:latin typeface="Arial"/>
              </a:defRPr>
            </a:lvl3pPr>
            <a:lvl4pPr>
              <a:defRPr sz="2000">
                <a:latin typeface="Arial"/>
              </a:defRPr>
            </a:lvl4pPr>
            <a:lvl5pPr>
              <a:defRPr sz="2000">
                <a:latin typeface="Arial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AB182AE3-760A-8E44-AB65-03A533386DFC}" type="datetime1">
              <a:rPr lang="en-US" smtClean="0"/>
              <a:pPr/>
              <a:t>6/5/18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46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362BA78-8688-C546-A03A-2A39F84C0B58}" type="datetime1">
              <a:rPr lang="en-US" smtClean="0"/>
              <a:pPr/>
              <a:t>6/5/18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7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EF5B9135-15EF-DE46-84CC-16626B0FAF7F}" type="datetime1">
              <a:rPr lang="en-US" smtClean="0"/>
              <a:pPr/>
              <a:t>6/5/18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136197" y="-40608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29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7ADD-011F-3541-9724-9C7FC92455D5}" type="datetime1">
              <a:rPr lang="en-US" smtClean="0"/>
              <a:t>6/5/18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3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C176C-065F-124D-AAA4-94F2B7A2EC7C}" type="datetime1">
              <a:rPr lang="en-US" smtClean="0"/>
              <a:t>6/5/18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6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thwestern.edu/hazing-prevention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northwestern.edu/hazing-prevention/resources/trainings/index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thwestern.edu/nuhelp/get-help/report-a-concern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northwestern.edu/hazing-prevention/reporting/how-to-report/index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44229"/>
            <a:ext cx="8229600" cy="106118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Hazing Prevention and Reporting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48000"/>
            <a:ext cx="8229599" cy="126517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Student Engagement </a:t>
            </a:r>
          </a:p>
          <a:p>
            <a:r>
              <a:rPr lang="en-US">
                <a:solidFill>
                  <a:srgbClr val="FFFFFF"/>
                </a:solidFill>
              </a:rPr>
              <a:t>Staff Training, 2017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333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Northwestern’s Position</a:t>
            </a:r>
          </a:p>
          <a:p>
            <a:r>
              <a:rPr lang="en-US" dirty="0"/>
              <a:t>Hazing Defined</a:t>
            </a:r>
          </a:p>
          <a:p>
            <a:r>
              <a:rPr lang="en-US" dirty="0"/>
              <a:t>Common Factors and Examples</a:t>
            </a:r>
          </a:p>
          <a:p>
            <a:r>
              <a:rPr lang="en-US" dirty="0"/>
              <a:t>Education and Resources</a:t>
            </a:r>
          </a:p>
          <a:p>
            <a:r>
              <a:rPr lang="en-US" dirty="0"/>
              <a:t>State Law</a:t>
            </a:r>
          </a:p>
          <a:p>
            <a:r>
              <a:rPr lang="en-US"/>
              <a:t>Reporting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00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Northwestern’s 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0582"/>
            <a:ext cx="8229600" cy="50057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It is the responsibility of all students/student organizations to encourage an atmosphere of learning, social responsibility, and respect for human dignity and to provide positive influences and constructive development for members and aspiring members. Students/organizations are expected to use good judgment to determine the abilities of individual students as they relate to organization activities and requirements.</a:t>
            </a:r>
          </a:p>
          <a:p>
            <a:pPr marL="0" indent="0">
              <a:buNone/>
            </a:pPr>
            <a:endParaRPr lang="en-US" sz="2800" i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Hazing leads to dysfunction within the organization and is ineffective at creating teamwork, respect, and unity, and it is an unproductive and hazardous custom that is forbidden by the University.</a:t>
            </a:r>
          </a:p>
          <a:p>
            <a:pPr marL="0" indent="0">
              <a:buNone/>
            </a:pPr>
            <a:endParaRPr lang="en-US" sz="2900" dirty="0"/>
          </a:p>
          <a:p>
            <a:pPr marL="0" indent="0" algn="r">
              <a:buNone/>
            </a:pPr>
            <a:r>
              <a:rPr lang="en-US" sz="2200" dirty="0" err="1"/>
              <a:t>Northwestern.edu</a:t>
            </a:r>
            <a:r>
              <a:rPr lang="en-US" sz="2200" dirty="0"/>
              <a:t>/hazing-prevention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26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Hazing?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“...any action taken or situation created, intentionally or unintentionally, whether on or off University premises and whether presented as optional or required, to produce: mental, physical, or emotional discomfort; servitude; degradation; embarrassment; harassment; or ridicule for the purpose of initiation into, affiliation with, or admission to, or as a condition for continued membership in a group, team, or other organization,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regardless of an individual’s willingness to participate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 algn="r">
              <a:buNone/>
            </a:pPr>
            <a:r>
              <a:rPr lang="en-US" sz="2000" dirty="0"/>
              <a:t>Northwestern.edu/hazing-prevention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63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Hazing?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Hazing is any action taken or any situation created intentionally that causes embarrassment, harassment or ridicule and risks emotional and/or physical harm to members of a group or team, whether new or not, regardless of the person’s willingness to participate.</a:t>
            </a:r>
          </a:p>
          <a:p>
            <a:pPr marL="0" indent="0">
              <a:buNone/>
            </a:pPr>
            <a:endParaRPr lang="en-US" sz="2000" dirty="0"/>
          </a:p>
          <a:p>
            <a:pPr marL="0" indent="0" algn="r">
              <a:buNone/>
            </a:pPr>
            <a:r>
              <a:rPr lang="en-US" sz="2000" dirty="0"/>
              <a:t>HazingPrevention.org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82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Factors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Power differential with those in a group and those who want to join, or between senior and junior members of a group</a:t>
            </a:r>
          </a:p>
          <a:p>
            <a:r>
              <a:rPr lang="en-US" dirty="0"/>
              <a:t>Intentional initiation rite, practice or ‘tradition’ involved</a:t>
            </a:r>
          </a:p>
          <a:p>
            <a:r>
              <a:rPr lang="en-US" dirty="0"/>
              <a:t>Willingness to participate does not absolve responsibility for either party</a:t>
            </a:r>
          </a:p>
          <a:p>
            <a:pPr marL="0" indent="0">
              <a:buNone/>
            </a:pPr>
            <a:endParaRPr lang="en-US" sz="2000" dirty="0"/>
          </a:p>
          <a:p>
            <a:pPr marL="0" indent="0" algn="r">
              <a:buNone/>
            </a:pPr>
            <a:r>
              <a:rPr lang="en-US" sz="2000" dirty="0"/>
              <a:t>HazingPrevention.org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644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Hazing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Forced activities for new recruits to ‘prove’ their worth </a:t>
            </a:r>
          </a:p>
          <a:p>
            <a:r>
              <a:rPr lang="en-US" dirty="0"/>
              <a:t>Forced or required consumption of alcohol</a:t>
            </a:r>
          </a:p>
          <a:p>
            <a:r>
              <a:rPr lang="en-US" dirty="0"/>
              <a:t>Requirement to eat spicy foods, other substances</a:t>
            </a:r>
          </a:p>
          <a:p>
            <a:r>
              <a:rPr lang="en-US" dirty="0"/>
              <a:t>Requirement to endure hardships such as staying awake, menial tasks, physical labor, running while blindfolded, etc.</a:t>
            </a:r>
          </a:p>
          <a:p>
            <a:r>
              <a:rPr lang="en-US" dirty="0"/>
              <a:t>Humiliation of new or potential members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Isolation of new or potential members</a:t>
            </a:r>
          </a:p>
          <a:p>
            <a:r>
              <a:rPr lang="en-US" dirty="0"/>
              <a:t>Beatings, paddling, or other physical acts against new or potential members</a:t>
            </a:r>
          </a:p>
          <a:p>
            <a:r>
              <a:rPr lang="en-US" dirty="0"/>
              <a:t>Requirements for new or potential members to do things established members are not required to do</a:t>
            </a:r>
          </a:p>
          <a:p>
            <a:r>
              <a:rPr lang="en-US" dirty="0"/>
              <a:t>Illegal activities such as requirement to steal local items as part of a scavenger hunt</a:t>
            </a:r>
          </a:p>
          <a:p>
            <a:endParaRPr lang="en-US" dirty="0"/>
          </a:p>
          <a:p>
            <a:pPr marL="0" indent="0" algn="r">
              <a:buNone/>
            </a:pPr>
            <a:r>
              <a:rPr lang="en-US" sz="2600" dirty="0"/>
              <a:t>HazingPrevention.org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180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and Training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Northwestern’s website</a:t>
            </a:r>
          </a:p>
          <a:p>
            <a:pPr lvl="1"/>
            <a:r>
              <a:rPr lang="en-US" dirty="0">
                <a:hlinkClick r:id="rId3"/>
              </a:rPr>
              <a:t>http://www.northwestern.edu/hazing-prevention/index.html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4"/>
              </a:rPr>
              <a:t>http://www.northwestern.edu/hazing-prevention/resources/trainings/index.html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dirty="0" err="1"/>
              <a:t>Hazing.Prevention.org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548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Law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76131"/>
            <a:ext cx="8229600" cy="494249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Illinois State Law</a:t>
            </a:r>
          </a:p>
          <a:p>
            <a:r>
              <a:rPr lang="en-US" dirty="0"/>
              <a:t>Hazing is illegal in the state of Illinois. Hazing is classified as a Class A misdemeanor, expect in the situation where hazing results in death or great bodily harm; it is then considered a Class 4 felony.</a:t>
            </a:r>
            <a:br>
              <a:rPr lang="en-US" dirty="0"/>
            </a:br>
            <a:r>
              <a:rPr lang="en-US" dirty="0"/>
              <a:t>720 ILCS 120/5.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Section 5. Hazing.</a:t>
            </a:r>
          </a:p>
          <a:p>
            <a:r>
              <a:rPr lang="en-US" dirty="0"/>
              <a:t>A person commits hazing who knowingly requires the performance of any act by a student or other person in a school, college, university, or other educational institution of this State, for the purpose of induction or admission into any group, organization, or society associated or connected with that institution if:</a:t>
            </a:r>
          </a:p>
          <a:p>
            <a:r>
              <a:rPr lang="en-US" dirty="0"/>
              <a:t>(a) the act is not sanctioned or authorized by that educational institution; </a:t>
            </a:r>
          </a:p>
          <a:p>
            <a:r>
              <a:rPr lang="en-US" dirty="0"/>
              <a:t>(b) the act results in bodily harm to any person.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720 ILCS 120/10. Sentence 10</a:t>
            </a:r>
          </a:p>
          <a:p>
            <a:r>
              <a:rPr lang="en-US" dirty="0"/>
              <a:t>Hazing is a Class A misdemeanor, except hazing that results in death or great bodily harm is a Class 4 felony.</a:t>
            </a:r>
          </a:p>
          <a:p>
            <a:pPr marL="0" indent="0" algn="r">
              <a:buNone/>
            </a:pPr>
            <a:r>
              <a:rPr lang="en-US" sz="3600" dirty="0"/>
              <a:t>Ilga.gov/legislation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961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600" dirty="0"/>
              <a:t>In the case of hazing or suspected hazing, report it to:</a:t>
            </a:r>
          </a:p>
          <a:p>
            <a:r>
              <a:rPr lang="en-US" sz="2600" dirty="0"/>
              <a:t>The Office of Conduct / Dean of Students AND</a:t>
            </a:r>
          </a:p>
          <a:p>
            <a:r>
              <a:rPr lang="en-US" sz="2600" dirty="0"/>
              <a:t>Your Supervisor;</a:t>
            </a:r>
          </a:p>
          <a:p>
            <a:r>
              <a:rPr lang="en-US" sz="2600" i="1" dirty="0" err="1"/>
              <a:t>NUHelp</a:t>
            </a:r>
            <a:r>
              <a:rPr lang="en-US" sz="2600" dirty="0"/>
              <a:t> (app or site)</a:t>
            </a:r>
          </a:p>
          <a:p>
            <a:pPr marL="400050" lvl="1" indent="0">
              <a:buNone/>
            </a:pPr>
            <a:r>
              <a:rPr lang="en-US" sz="2200" dirty="0">
                <a:hlinkClick r:id="rId3"/>
              </a:rPr>
              <a:t>http://www.northwestern.edu/nuhelp/get-help/report-a-concern/index.html</a:t>
            </a:r>
            <a:endParaRPr lang="en-US" sz="2200" dirty="0"/>
          </a:p>
          <a:p>
            <a:pPr marL="400050" lvl="1" indent="0">
              <a:buNone/>
            </a:pPr>
            <a:r>
              <a:rPr lang="en-US" sz="2200" dirty="0"/>
              <a:t>OR</a:t>
            </a:r>
          </a:p>
          <a:p>
            <a:r>
              <a:rPr lang="en-US" sz="2600" dirty="0"/>
              <a:t>The Hazing Prevention site</a:t>
            </a:r>
          </a:p>
          <a:p>
            <a:pPr marL="400050" lvl="1" indent="0">
              <a:buNone/>
            </a:pPr>
            <a:r>
              <a:rPr lang="en-US" sz="2200" dirty="0">
                <a:hlinkClick r:id="rId4"/>
              </a:rPr>
              <a:t>http://www.northwestern.edu/hazing-prevention/reporting/how-to-report/index.html</a:t>
            </a:r>
            <a:r>
              <a:rPr lang="en-US" sz="2200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254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Hours &amp; Weekends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Dean on Call </a:t>
            </a:r>
            <a:r>
              <a:rPr lang="en-US" dirty="0"/>
              <a:t>(847) 467-3022</a:t>
            </a:r>
          </a:p>
          <a:p>
            <a:r>
              <a:rPr lang="en-US" dirty="0">
                <a:solidFill>
                  <a:srgbClr val="7030A0"/>
                </a:solidFill>
              </a:rPr>
              <a:t>University Police</a:t>
            </a:r>
          </a:p>
          <a:p>
            <a:pPr lvl="1"/>
            <a:r>
              <a:rPr lang="en-US" dirty="0"/>
              <a:t>(847) 491-3456 (non emergency)</a:t>
            </a:r>
          </a:p>
          <a:p>
            <a:pPr lvl="1"/>
            <a:r>
              <a:rPr lang="en-US" dirty="0"/>
              <a:t>9-1-1 (emergency)</a:t>
            </a:r>
          </a:p>
          <a:p>
            <a:r>
              <a:rPr lang="en-US" dirty="0">
                <a:solidFill>
                  <a:srgbClr val="7030A0"/>
                </a:solidFill>
              </a:rPr>
              <a:t>Todd Adams </a:t>
            </a:r>
            <a:r>
              <a:rPr lang="en-US" dirty="0"/>
              <a:t>(919) 943-8444</a:t>
            </a:r>
          </a:p>
          <a:p>
            <a:r>
              <a:rPr lang="en-US" dirty="0">
                <a:solidFill>
                  <a:srgbClr val="7030A0"/>
                </a:solidFill>
              </a:rPr>
              <a:t>Kelly Schaefer </a:t>
            </a:r>
            <a:r>
              <a:rPr lang="en-US" dirty="0"/>
              <a:t>(773) 329-7531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859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2511</TotalTime>
  <Words>640</Words>
  <Application>Microsoft Macintosh PowerPoint</Application>
  <PresentationFormat>On-screen Show (4:3)</PresentationFormat>
  <Paragraphs>88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Hazing Prevention and Reporting</vt:lpstr>
      <vt:lpstr>Agenda</vt:lpstr>
      <vt:lpstr>Northwestern’s Position</vt:lpstr>
      <vt:lpstr>What is Hazing?</vt:lpstr>
      <vt:lpstr>What is Hazing?</vt:lpstr>
      <vt:lpstr>Common Factors </vt:lpstr>
      <vt:lpstr>Examples of Hazing</vt:lpstr>
      <vt:lpstr>Education and Training</vt:lpstr>
      <vt:lpstr>State Law</vt:lpstr>
      <vt:lpstr>Reporting</vt:lpstr>
      <vt:lpstr>After Hours &amp; Weekends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Geraldo Rivera</dc:creator>
  <cp:lastModifiedBy>Microsoft Office User</cp:lastModifiedBy>
  <cp:revision>38</cp:revision>
  <cp:lastPrinted>2017-02-16T17:05:32Z</cp:lastPrinted>
  <dcterms:created xsi:type="dcterms:W3CDTF">2015-07-21T16:44:10Z</dcterms:created>
  <dcterms:modified xsi:type="dcterms:W3CDTF">2018-06-05T18:54:39Z</dcterms:modified>
</cp:coreProperties>
</file>