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8"/>
  </p:notesMasterIdLst>
  <p:sldIdLst>
    <p:sldId id="256" r:id="rId6"/>
    <p:sldId id="257" r:id="rId7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2374BB7-DB67-065F-06C6-63A32A98DC32}" name="Sharma, Shishir" initials="SS" userId="S::shishir.sharma@metlife.com::7e790f47-d8cd-4d00-aa4e-ca6dbb96bbf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1276" y="-14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46D9C-6D30-4453-8CE5-C827CFC0261A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1257300"/>
            <a:ext cx="262255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913EAF-B6FA-4BC9-BEC2-37F3B8BC7B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996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913EAF-B6FA-4BC9-BEC2-37F3B8BC7BD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761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343233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028444" y="547116"/>
            <a:ext cx="0" cy="295910"/>
          </a:xfrm>
          <a:custGeom>
            <a:avLst/>
            <a:gdLst/>
            <a:ahLst/>
            <a:cxnLst/>
            <a:rect l="l" t="t" r="r" b="b"/>
            <a:pathLst>
              <a:path h="295909">
                <a:moveTo>
                  <a:pt x="0" y="0"/>
                </a:moveTo>
                <a:lnTo>
                  <a:pt x="0" y="295655"/>
                </a:lnTo>
              </a:path>
            </a:pathLst>
          </a:custGeom>
          <a:ln w="15874">
            <a:solidFill>
              <a:srgbClr val="009CDC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1539239" y="656844"/>
            <a:ext cx="0" cy="137160"/>
          </a:xfrm>
          <a:custGeom>
            <a:avLst/>
            <a:gdLst/>
            <a:ahLst/>
            <a:cxnLst/>
            <a:rect l="l" t="t" r="r" b="b"/>
            <a:pathLst>
              <a:path h="137159">
                <a:moveTo>
                  <a:pt x="0" y="0"/>
                </a:moveTo>
                <a:lnTo>
                  <a:pt x="0" y="137159"/>
                </a:lnTo>
              </a:path>
            </a:pathLst>
          </a:custGeom>
          <a:ln w="42417">
            <a:solidFill>
              <a:srgbClr val="34323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g object 18"/>
          <p:cNvSpPr/>
          <p:nvPr/>
        </p:nvSpPr>
        <p:spPr>
          <a:xfrm>
            <a:off x="1240536" y="600709"/>
            <a:ext cx="260985" cy="198120"/>
          </a:xfrm>
          <a:custGeom>
            <a:avLst/>
            <a:gdLst/>
            <a:ahLst/>
            <a:cxnLst/>
            <a:rect l="l" t="t" r="r" b="b"/>
            <a:pathLst>
              <a:path w="260984" h="198120">
                <a:moveTo>
                  <a:pt x="115824" y="182626"/>
                </a:moveTo>
                <a:lnTo>
                  <a:pt x="100584" y="156718"/>
                </a:lnTo>
                <a:lnTo>
                  <a:pt x="96012" y="158242"/>
                </a:lnTo>
                <a:lnTo>
                  <a:pt x="94488" y="161290"/>
                </a:lnTo>
                <a:lnTo>
                  <a:pt x="91440" y="161290"/>
                </a:lnTo>
                <a:lnTo>
                  <a:pt x="88392" y="162814"/>
                </a:lnTo>
                <a:lnTo>
                  <a:pt x="83820" y="164338"/>
                </a:lnTo>
                <a:lnTo>
                  <a:pt x="74676" y="164338"/>
                </a:lnTo>
                <a:lnTo>
                  <a:pt x="70104" y="162814"/>
                </a:lnTo>
                <a:lnTo>
                  <a:pt x="67056" y="158242"/>
                </a:lnTo>
                <a:lnTo>
                  <a:pt x="65532" y="155194"/>
                </a:lnTo>
                <a:lnTo>
                  <a:pt x="64008" y="149098"/>
                </a:lnTo>
                <a:lnTo>
                  <a:pt x="64008" y="89662"/>
                </a:lnTo>
                <a:lnTo>
                  <a:pt x="99060" y="89662"/>
                </a:lnTo>
                <a:lnTo>
                  <a:pt x="99060" y="56134"/>
                </a:lnTo>
                <a:lnTo>
                  <a:pt x="64008" y="56134"/>
                </a:lnTo>
                <a:lnTo>
                  <a:pt x="64008" y="19558"/>
                </a:lnTo>
                <a:lnTo>
                  <a:pt x="21336" y="19558"/>
                </a:lnTo>
                <a:lnTo>
                  <a:pt x="21336" y="56134"/>
                </a:lnTo>
                <a:lnTo>
                  <a:pt x="0" y="56134"/>
                </a:lnTo>
                <a:lnTo>
                  <a:pt x="0" y="89662"/>
                </a:lnTo>
                <a:lnTo>
                  <a:pt x="21336" y="89662"/>
                </a:lnTo>
                <a:lnTo>
                  <a:pt x="21336" y="149098"/>
                </a:lnTo>
                <a:lnTo>
                  <a:pt x="25908" y="171958"/>
                </a:lnTo>
                <a:lnTo>
                  <a:pt x="28956" y="176530"/>
                </a:lnTo>
                <a:lnTo>
                  <a:pt x="33528" y="182626"/>
                </a:lnTo>
                <a:lnTo>
                  <a:pt x="36576" y="187198"/>
                </a:lnTo>
                <a:lnTo>
                  <a:pt x="42672" y="191770"/>
                </a:lnTo>
                <a:lnTo>
                  <a:pt x="48768" y="194818"/>
                </a:lnTo>
                <a:lnTo>
                  <a:pt x="54864" y="196342"/>
                </a:lnTo>
                <a:lnTo>
                  <a:pt x="64008" y="197866"/>
                </a:lnTo>
                <a:lnTo>
                  <a:pt x="73152" y="197866"/>
                </a:lnTo>
                <a:lnTo>
                  <a:pt x="85344" y="196342"/>
                </a:lnTo>
                <a:lnTo>
                  <a:pt x="97536" y="193294"/>
                </a:lnTo>
                <a:lnTo>
                  <a:pt x="109728" y="187198"/>
                </a:lnTo>
                <a:lnTo>
                  <a:pt x="115824" y="182626"/>
                </a:lnTo>
                <a:close/>
              </a:path>
              <a:path w="260984" h="198120">
                <a:moveTo>
                  <a:pt x="260604" y="158750"/>
                </a:moveTo>
                <a:lnTo>
                  <a:pt x="176784" y="158750"/>
                </a:lnTo>
                <a:lnTo>
                  <a:pt x="176784" y="0"/>
                </a:lnTo>
                <a:lnTo>
                  <a:pt x="132588" y="0"/>
                </a:lnTo>
                <a:lnTo>
                  <a:pt x="132588" y="158750"/>
                </a:lnTo>
                <a:lnTo>
                  <a:pt x="132588" y="193040"/>
                </a:lnTo>
                <a:lnTo>
                  <a:pt x="260604" y="193040"/>
                </a:lnTo>
                <a:lnTo>
                  <a:pt x="260604" y="158750"/>
                </a:lnTo>
                <a:close/>
              </a:path>
            </a:pathLst>
          </a:custGeom>
          <a:solidFill>
            <a:srgbClr val="34323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g object 19"/>
          <p:cNvSpPr/>
          <p:nvPr/>
        </p:nvSpPr>
        <p:spPr>
          <a:xfrm>
            <a:off x="873252" y="600455"/>
            <a:ext cx="356870" cy="198120"/>
          </a:xfrm>
          <a:custGeom>
            <a:avLst/>
            <a:gdLst/>
            <a:ahLst/>
            <a:cxnLst/>
            <a:rect l="l" t="t" r="r" b="b"/>
            <a:pathLst>
              <a:path w="356869" h="198120">
                <a:moveTo>
                  <a:pt x="201168" y="193548"/>
                </a:moveTo>
                <a:lnTo>
                  <a:pt x="192024" y="0"/>
                </a:lnTo>
                <a:lnTo>
                  <a:pt x="150876" y="0"/>
                </a:lnTo>
                <a:lnTo>
                  <a:pt x="102108" y="89916"/>
                </a:lnTo>
                <a:lnTo>
                  <a:pt x="50292" y="0"/>
                </a:lnTo>
                <a:lnTo>
                  <a:pt x="9144" y="0"/>
                </a:lnTo>
                <a:lnTo>
                  <a:pt x="0" y="193548"/>
                </a:lnTo>
                <a:lnTo>
                  <a:pt x="41148" y="193548"/>
                </a:lnTo>
                <a:lnTo>
                  <a:pt x="47244" y="67056"/>
                </a:lnTo>
                <a:lnTo>
                  <a:pt x="89916" y="141732"/>
                </a:lnTo>
                <a:lnTo>
                  <a:pt x="112776" y="141732"/>
                </a:lnTo>
                <a:lnTo>
                  <a:pt x="152400" y="67056"/>
                </a:lnTo>
                <a:lnTo>
                  <a:pt x="156972" y="193548"/>
                </a:lnTo>
                <a:lnTo>
                  <a:pt x="201168" y="193548"/>
                </a:lnTo>
                <a:close/>
              </a:path>
              <a:path w="356869" h="198120">
                <a:moveTo>
                  <a:pt x="356616" y="117348"/>
                </a:moveTo>
                <a:lnTo>
                  <a:pt x="341376" y="76200"/>
                </a:lnTo>
                <a:lnTo>
                  <a:pt x="318516" y="57531"/>
                </a:lnTo>
                <a:lnTo>
                  <a:pt x="318516" y="108204"/>
                </a:lnTo>
                <a:lnTo>
                  <a:pt x="318516" y="111252"/>
                </a:lnTo>
                <a:lnTo>
                  <a:pt x="260604" y="111252"/>
                </a:lnTo>
                <a:lnTo>
                  <a:pt x="260604" y="105156"/>
                </a:lnTo>
                <a:lnTo>
                  <a:pt x="262128" y="102108"/>
                </a:lnTo>
                <a:lnTo>
                  <a:pt x="265176" y="96012"/>
                </a:lnTo>
                <a:lnTo>
                  <a:pt x="272796" y="88392"/>
                </a:lnTo>
                <a:lnTo>
                  <a:pt x="277368" y="86868"/>
                </a:lnTo>
                <a:lnTo>
                  <a:pt x="280416" y="85344"/>
                </a:lnTo>
                <a:lnTo>
                  <a:pt x="298704" y="85344"/>
                </a:lnTo>
                <a:lnTo>
                  <a:pt x="304800" y="88392"/>
                </a:lnTo>
                <a:lnTo>
                  <a:pt x="315468" y="99060"/>
                </a:lnTo>
                <a:lnTo>
                  <a:pt x="315468" y="102108"/>
                </a:lnTo>
                <a:lnTo>
                  <a:pt x="318516" y="108204"/>
                </a:lnTo>
                <a:lnTo>
                  <a:pt x="318516" y="57531"/>
                </a:lnTo>
                <a:lnTo>
                  <a:pt x="307848" y="54864"/>
                </a:lnTo>
                <a:lnTo>
                  <a:pt x="294132" y="51816"/>
                </a:lnTo>
                <a:lnTo>
                  <a:pt x="289560" y="51816"/>
                </a:lnTo>
                <a:lnTo>
                  <a:pt x="248412" y="65532"/>
                </a:lnTo>
                <a:lnTo>
                  <a:pt x="224028" y="96012"/>
                </a:lnTo>
                <a:lnTo>
                  <a:pt x="219456" y="121920"/>
                </a:lnTo>
                <a:lnTo>
                  <a:pt x="219456" y="138684"/>
                </a:lnTo>
                <a:lnTo>
                  <a:pt x="237744" y="176784"/>
                </a:lnTo>
                <a:lnTo>
                  <a:pt x="274320" y="196596"/>
                </a:lnTo>
                <a:lnTo>
                  <a:pt x="288036" y="198120"/>
                </a:lnTo>
                <a:lnTo>
                  <a:pt x="303276" y="198120"/>
                </a:lnTo>
                <a:lnTo>
                  <a:pt x="318516" y="195072"/>
                </a:lnTo>
                <a:lnTo>
                  <a:pt x="330708" y="192024"/>
                </a:lnTo>
                <a:lnTo>
                  <a:pt x="335280" y="190500"/>
                </a:lnTo>
                <a:lnTo>
                  <a:pt x="339852" y="187452"/>
                </a:lnTo>
                <a:lnTo>
                  <a:pt x="344424" y="185928"/>
                </a:lnTo>
                <a:lnTo>
                  <a:pt x="347472" y="184404"/>
                </a:lnTo>
                <a:lnTo>
                  <a:pt x="353568" y="178308"/>
                </a:lnTo>
                <a:lnTo>
                  <a:pt x="336804" y="152400"/>
                </a:lnTo>
                <a:lnTo>
                  <a:pt x="333756" y="153924"/>
                </a:lnTo>
                <a:lnTo>
                  <a:pt x="329184" y="156972"/>
                </a:lnTo>
                <a:lnTo>
                  <a:pt x="323088" y="160020"/>
                </a:lnTo>
                <a:lnTo>
                  <a:pt x="310896" y="164592"/>
                </a:lnTo>
                <a:lnTo>
                  <a:pt x="295656" y="164592"/>
                </a:lnTo>
                <a:lnTo>
                  <a:pt x="281940" y="163068"/>
                </a:lnTo>
                <a:lnTo>
                  <a:pt x="271272" y="158496"/>
                </a:lnTo>
                <a:lnTo>
                  <a:pt x="263652" y="150876"/>
                </a:lnTo>
                <a:lnTo>
                  <a:pt x="260604" y="144780"/>
                </a:lnTo>
                <a:lnTo>
                  <a:pt x="260604" y="137160"/>
                </a:lnTo>
                <a:lnTo>
                  <a:pt x="356616" y="137160"/>
                </a:lnTo>
                <a:lnTo>
                  <a:pt x="356616" y="117348"/>
                </a:lnTo>
                <a:close/>
              </a:path>
            </a:pathLst>
          </a:custGeom>
          <a:solidFill>
            <a:srgbClr val="34323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bg object 20"/>
          <p:cNvSpPr/>
          <p:nvPr/>
        </p:nvSpPr>
        <p:spPr>
          <a:xfrm>
            <a:off x="1516379" y="594360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2859" y="0"/>
                </a:moveTo>
                <a:lnTo>
                  <a:pt x="15239" y="1523"/>
                </a:lnTo>
                <a:lnTo>
                  <a:pt x="3047" y="10667"/>
                </a:lnTo>
                <a:lnTo>
                  <a:pt x="0" y="24383"/>
                </a:lnTo>
                <a:lnTo>
                  <a:pt x="1523" y="32003"/>
                </a:lnTo>
                <a:lnTo>
                  <a:pt x="10667" y="42671"/>
                </a:lnTo>
                <a:lnTo>
                  <a:pt x="22859" y="47243"/>
                </a:lnTo>
                <a:lnTo>
                  <a:pt x="32003" y="45719"/>
                </a:lnTo>
                <a:lnTo>
                  <a:pt x="42671" y="38099"/>
                </a:lnTo>
                <a:lnTo>
                  <a:pt x="47243" y="24383"/>
                </a:lnTo>
                <a:lnTo>
                  <a:pt x="45719" y="15239"/>
                </a:lnTo>
                <a:lnTo>
                  <a:pt x="36575" y="4571"/>
                </a:lnTo>
                <a:lnTo>
                  <a:pt x="22859" y="0"/>
                </a:lnTo>
                <a:close/>
              </a:path>
            </a:pathLst>
          </a:custGeom>
          <a:solidFill>
            <a:srgbClr val="34323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bg object 21"/>
          <p:cNvSpPr/>
          <p:nvPr/>
        </p:nvSpPr>
        <p:spPr>
          <a:xfrm>
            <a:off x="1581912" y="594359"/>
            <a:ext cx="242570" cy="204470"/>
          </a:xfrm>
          <a:custGeom>
            <a:avLst/>
            <a:gdLst/>
            <a:ahLst/>
            <a:cxnLst/>
            <a:rect l="l" t="t" r="r" b="b"/>
            <a:pathLst>
              <a:path w="242569" h="204470">
                <a:moveTo>
                  <a:pt x="120396" y="15240"/>
                </a:moveTo>
                <a:lnTo>
                  <a:pt x="114300" y="9144"/>
                </a:lnTo>
                <a:lnTo>
                  <a:pt x="108204" y="6096"/>
                </a:lnTo>
                <a:lnTo>
                  <a:pt x="100584" y="3048"/>
                </a:lnTo>
                <a:lnTo>
                  <a:pt x="85344" y="0"/>
                </a:lnTo>
                <a:lnTo>
                  <a:pt x="71628" y="0"/>
                </a:lnTo>
                <a:lnTo>
                  <a:pt x="39624" y="13716"/>
                </a:lnTo>
                <a:lnTo>
                  <a:pt x="33528" y="18288"/>
                </a:lnTo>
                <a:lnTo>
                  <a:pt x="27432" y="30480"/>
                </a:lnTo>
                <a:lnTo>
                  <a:pt x="22860" y="42672"/>
                </a:lnTo>
                <a:lnTo>
                  <a:pt x="21336" y="56388"/>
                </a:lnTo>
                <a:lnTo>
                  <a:pt x="21336" y="62484"/>
                </a:lnTo>
                <a:lnTo>
                  <a:pt x="0" y="62484"/>
                </a:lnTo>
                <a:lnTo>
                  <a:pt x="0" y="96012"/>
                </a:lnTo>
                <a:lnTo>
                  <a:pt x="21336" y="96012"/>
                </a:lnTo>
                <a:lnTo>
                  <a:pt x="21336" y="199644"/>
                </a:lnTo>
                <a:lnTo>
                  <a:pt x="64008" y="199644"/>
                </a:lnTo>
                <a:lnTo>
                  <a:pt x="64008" y="96012"/>
                </a:lnTo>
                <a:lnTo>
                  <a:pt x="96012" y="96012"/>
                </a:lnTo>
                <a:lnTo>
                  <a:pt x="96012" y="62484"/>
                </a:lnTo>
                <a:lnTo>
                  <a:pt x="64008" y="62484"/>
                </a:lnTo>
                <a:lnTo>
                  <a:pt x="64008" y="48768"/>
                </a:lnTo>
                <a:lnTo>
                  <a:pt x="65532" y="44196"/>
                </a:lnTo>
                <a:lnTo>
                  <a:pt x="68580" y="39624"/>
                </a:lnTo>
                <a:lnTo>
                  <a:pt x="77724" y="33528"/>
                </a:lnTo>
                <a:lnTo>
                  <a:pt x="86868" y="33528"/>
                </a:lnTo>
                <a:lnTo>
                  <a:pt x="89916" y="35052"/>
                </a:lnTo>
                <a:lnTo>
                  <a:pt x="94488" y="36576"/>
                </a:lnTo>
                <a:lnTo>
                  <a:pt x="97536" y="38100"/>
                </a:lnTo>
                <a:lnTo>
                  <a:pt x="100584" y="38100"/>
                </a:lnTo>
                <a:lnTo>
                  <a:pt x="103632" y="41148"/>
                </a:lnTo>
                <a:lnTo>
                  <a:pt x="120396" y="15240"/>
                </a:lnTo>
                <a:close/>
              </a:path>
              <a:path w="242569" h="204470">
                <a:moveTo>
                  <a:pt x="242316" y="123444"/>
                </a:moveTo>
                <a:lnTo>
                  <a:pt x="227076" y="82296"/>
                </a:lnTo>
                <a:lnTo>
                  <a:pt x="202692" y="63627"/>
                </a:lnTo>
                <a:lnTo>
                  <a:pt x="202692" y="111252"/>
                </a:lnTo>
                <a:lnTo>
                  <a:pt x="202692" y="117348"/>
                </a:lnTo>
                <a:lnTo>
                  <a:pt x="144780" y="117348"/>
                </a:lnTo>
                <a:lnTo>
                  <a:pt x="144780" y="114300"/>
                </a:lnTo>
                <a:lnTo>
                  <a:pt x="146304" y="111252"/>
                </a:lnTo>
                <a:lnTo>
                  <a:pt x="147828" y="108204"/>
                </a:lnTo>
                <a:lnTo>
                  <a:pt x="147929" y="105054"/>
                </a:lnTo>
                <a:lnTo>
                  <a:pt x="150876" y="102108"/>
                </a:lnTo>
                <a:lnTo>
                  <a:pt x="158496" y="94488"/>
                </a:lnTo>
                <a:lnTo>
                  <a:pt x="161544" y="92964"/>
                </a:lnTo>
                <a:lnTo>
                  <a:pt x="166116" y="91440"/>
                </a:lnTo>
                <a:lnTo>
                  <a:pt x="182880" y="91440"/>
                </a:lnTo>
                <a:lnTo>
                  <a:pt x="187452" y="92964"/>
                </a:lnTo>
                <a:lnTo>
                  <a:pt x="190500" y="94488"/>
                </a:lnTo>
                <a:lnTo>
                  <a:pt x="198120" y="102108"/>
                </a:lnTo>
                <a:lnTo>
                  <a:pt x="202692" y="111252"/>
                </a:lnTo>
                <a:lnTo>
                  <a:pt x="202692" y="63627"/>
                </a:lnTo>
                <a:lnTo>
                  <a:pt x="179832" y="57912"/>
                </a:lnTo>
                <a:lnTo>
                  <a:pt x="173736" y="57912"/>
                </a:lnTo>
                <a:lnTo>
                  <a:pt x="134112" y="71628"/>
                </a:lnTo>
                <a:lnTo>
                  <a:pt x="109728" y="102108"/>
                </a:lnTo>
                <a:lnTo>
                  <a:pt x="105156" y="115824"/>
                </a:lnTo>
                <a:lnTo>
                  <a:pt x="105156" y="144780"/>
                </a:lnTo>
                <a:lnTo>
                  <a:pt x="123444" y="182880"/>
                </a:lnTo>
                <a:lnTo>
                  <a:pt x="160020" y="202692"/>
                </a:lnTo>
                <a:lnTo>
                  <a:pt x="172212" y="204216"/>
                </a:lnTo>
                <a:lnTo>
                  <a:pt x="188976" y="204216"/>
                </a:lnTo>
                <a:lnTo>
                  <a:pt x="231648" y="190500"/>
                </a:lnTo>
                <a:lnTo>
                  <a:pt x="234696" y="187452"/>
                </a:lnTo>
                <a:lnTo>
                  <a:pt x="239268" y="184404"/>
                </a:lnTo>
                <a:lnTo>
                  <a:pt x="222504" y="158496"/>
                </a:lnTo>
                <a:lnTo>
                  <a:pt x="219456" y="160020"/>
                </a:lnTo>
                <a:lnTo>
                  <a:pt x="214884" y="163068"/>
                </a:lnTo>
                <a:lnTo>
                  <a:pt x="207264" y="166116"/>
                </a:lnTo>
                <a:lnTo>
                  <a:pt x="196596" y="170688"/>
                </a:lnTo>
                <a:lnTo>
                  <a:pt x="181356" y="170688"/>
                </a:lnTo>
                <a:lnTo>
                  <a:pt x="166116" y="169164"/>
                </a:lnTo>
                <a:lnTo>
                  <a:pt x="155448" y="164592"/>
                </a:lnTo>
                <a:lnTo>
                  <a:pt x="147828" y="156972"/>
                </a:lnTo>
                <a:lnTo>
                  <a:pt x="144780" y="150876"/>
                </a:lnTo>
                <a:lnTo>
                  <a:pt x="144780" y="143256"/>
                </a:lnTo>
                <a:lnTo>
                  <a:pt x="242316" y="143256"/>
                </a:lnTo>
                <a:lnTo>
                  <a:pt x="242316" y="123444"/>
                </a:lnTo>
                <a:close/>
              </a:path>
            </a:pathLst>
          </a:custGeom>
          <a:solidFill>
            <a:srgbClr val="34323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bg object 22"/>
          <p:cNvSpPr/>
          <p:nvPr/>
        </p:nvSpPr>
        <p:spPr>
          <a:xfrm>
            <a:off x="614172" y="548640"/>
            <a:ext cx="160020" cy="292735"/>
          </a:xfrm>
          <a:custGeom>
            <a:avLst/>
            <a:gdLst/>
            <a:ahLst/>
            <a:cxnLst/>
            <a:rect l="l" t="t" r="r" b="b"/>
            <a:pathLst>
              <a:path w="160020" h="292734">
                <a:moveTo>
                  <a:pt x="143255" y="0"/>
                </a:moveTo>
                <a:lnTo>
                  <a:pt x="141731" y="0"/>
                </a:lnTo>
                <a:lnTo>
                  <a:pt x="128015" y="3047"/>
                </a:lnTo>
                <a:lnTo>
                  <a:pt x="117347" y="7619"/>
                </a:lnTo>
                <a:lnTo>
                  <a:pt x="105155" y="12191"/>
                </a:lnTo>
                <a:lnTo>
                  <a:pt x="70103" y="30479"/>
                </a:lnTo>
                <a:lnTo>
                  <a:pt x="28955" y="62483"/>
                </a:lnTo>
                <a:lnTo>
                  <a:pt x="12191" y="80771"/>
                </a:lnTo>
                <a:lnTo>
                  <a:pt x="3047" y="91439"/>
                </a:lnTo>
                <a:lnTo>
                  <a:pt x="0" y="94487"/>
                </a:lnTo>
                <a:lnTo>
                  <a:pt x="7619" y="105155"/>
                </a:lnTo>
                <a:lnTo>
                  <a:pt x="13715" y="114299"/>
                </a:lnTo>
                <a:lnTo>
                  <a:pt x="21335" y="126491"/>
                </a:lnTo>
                <a:lnTo>
                  <a:pt x="27431" y="137159"/>
                </a:lnTo>
                <a:lnTo>
                  <a:pt x="32003" y="149351"/>
                </a:lnTo>
                <a:lnTo>
                  <a:pt x="36575" y="160019"/>
                </a:lnTo>
                <a:lnTo>
                  <a:pt x="41147" y="173735"/>
                </a:lnTo>
                <a:lnTo>
                  <a:pt x="50291" y="210311"/>
                </a:lnTo>
                <a:lnTo>
                  <a:pt x="51815" y="224027"/>
                </a:lnTo>
                <a:lnTo>
                  <a:pt x="51815" y="237743"/>
                </a:lnTo>
                <a:lnTo>
                  <a:pt x="53339" y="251459"/>
                </a:lnTo>
                <a:lnTo>
                  <a:pt x="51815" y="263651"/>
                </a:lnTo>
                <a:lnTo>
                  <a:pt x="51815" y="277367"/>
                </a:lnTo>
                <a:lnTo>
                  <a:pt x="50291" y="289559"/>
                </a:lnTo>
                <a:lnTo>
                  <a:pt x="50291" y="292607"/>
                </a:lnTo>
                <a:lnTo>
                  <a:pt x="153923" y="292607"/>
                </a:lnTo>
                <a:lnTo>
                  <a:pt x="160019" y="286511"/>
                </a:lnTo>
                <a:lnTo>
                  <a:pt x="160019" y="13715"/>
                </a:lnTo>
                <a:lnTo>
                  <a:pt x="155447" y="3047"/>
                </a:lnTo>
                <a:lnTo>
                  <a:pt x="143255" y="0"/>
                </a:lnTo>
                <a:close/>
              </a:path>
            </a:pathLst>
          </a:custGeom>
          <a:solidFill>
            <a:srgbClr val="A4CF5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bg object 23"/>
          <p:cNvSpPr/>
          <p:nvPr/>
        </p:nvSpPr>
        <p:spPr>
          <a:xfrm>
            <a:off x="455676" y="548640"/>
            <a:ext cx="158750" cy="292735"/>
          </a:xfrm>
          <a:custGeom>
            <a:avLst/>
            <a:gdLst/>
            <a:ahLst/>
            <a:cxnLst/>
            <a:rect l="l" t="t" r="r" b="b"/>
            <a:pathLst>
              <a:path w="158750" h="292734">
                <a:moveTo>
                  <a:pt x="22859" y="0"/>
                </a:moveTo>
                <a:lnTo>
                  <a:pt x="18287" y="0"/>
                </a:lnTo>
                <a:lnTo>
                  <a:pt x="6095" y="1523"/>
                </a:lnTo>
                <a:lnTo>
                  <a:pt x="0" y="12191"/>
                </a:lnTo>
                <a:lnTo>
                  <a:pt x="0" y="286511"/>
                </a:lnTo>
                <a:lnTo>
                  <a:pt x="6095" y="292607"/>
                </a:lnTo>
                <a:lnTo>
                  <a:pt x="109727" y="292607"/>
                </a:lnTo>
                <a:lnTo>
                  <a:pt x="106679" y="268223"/>
                </a:lnTo>
                <a:lnTo>
                  <a:pt x="106679" y="237743"/>
                </a:lnTo>
                <a:lnTo>
                  <a:pt x="108203" y="224027"/>
                </a:lnTo>
                <a:lnTo>
                  <a:pt x="109727" y="211835"/>
                </a:lnTo>
                <a:lnTo>
                  <a:pt x="111251" y="198119"/>
                </a:lnTo>
                <a:lnTo>
                  <a:pt x="114299" y="185927"/>
                </a:lnTo>
                <a:lnTo>
                  <a:pt x="123443" y="161543"/>
                </a:lnTo>
                <a:lnTo>
                  <a:pt x="126491" y="149351"/>
                </a:lnTo>
                <a:lnTo>
                  <a:pt x="132587" y="137159"/>
                </a:lnTo>
                <a:lnTo>
                  <a:pt x="150875" y="105155"/>
                </a:lnTo>
                <a:lnTo>
                  <a:pt x="158495" y="94487"/>
                </a:lnTo>
                <a:lnTo>
                  <a:pt x="150875" y="83819"/>
                </a:lnTo>
                <a:lnTo>
                  <a:pt x="141731" y="74675"/>
                </a:lnTo>
                <a:lnTo>
                  <a:pt x="134111" y="65531"/>
                </a:lnTo>
                <a:lnTo>
                  <a:pt x="123443" y="56387"/>
                </a:lnTo>
                <a:lnTo>
                  <a:pt x="114299" y="48767"/>
                </a:lnTo>
                <a:lnTo>
                  <a:pt x="82295" y="25907"/>
                </a:lnTo>
                <a:lnTo>
                  <a:pt x="71627" y="19811"/>
                </a:lnTo>
                <a:lnTo>
                  <a:pt x="59435" y="15239"/>
                </a:lnTo>
                <a:lnTo>
                  <a:pt x="47243" y="9143"/>
                </a:lnTo>
                <a:lnTo>
                  <a:pt x="22859" y="0"/>
                </a:lnTo>
                <a:close/>
              </a:path>
            </a:pathLst>
          </a:custGeom>
          <a:solidFill>
            <a:srgbClr val="009CD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4" name="bg 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2356" y="643128"/>
            <a:ext cx="105155" cy="19811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869947"/>
            <a:ext cx="5829300" cy="2743200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5052059" y="1869947"/>
            <a:ext cx="2720340" cy="2743200"/>
          </a:xfrm>
          <a:custGeom>
            <a:avLst/>
            <a:gdLst/>
            <a:ahLst/>
            <a:cxnLst/>
            <a:rect l="l" t="t" r="r" b="b"/>
            <a:pathLst>
              <a:path w="2720340" h="2743200">
                <a:moveTo>
                  <a:pt x="2720339" y="0"/>
                </a:moveTo>
                <a:lnTo>
                  <a:pt x="0" y="0"/>
                </a:lnTo>
                <a:lnTo>
                  <a:pt x="0" y="2743200"/>
                </a:lnTo>
                <a:lnTo>
                  <a:pt x="2720339" y="2743200"/>
                </a:lnTo>
                <a:lnTo>
                  <a:pt x="2720339" y="0"/>
                </a:lnTo>
                <a:close/>
              </a:path>
            </a:pathLst>
          </a:custGeom>
          <a:solidFill>
            <a:srgbClr val="A4CF5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bg object 27"/>
          <p:cNvSpPr/>
          <p:nvPr/>
        </p:nvSpPr>
        <p:spPr>
          <a:xfrm>
            <a:off x="819911" y="4698491"/>
            <a:ext cx="433070" cy="800100"/>
          </a:xfrm>
          <a:custGeom>
            <a:avLst/>
            <a:gdLst/>
            <a:ahLst/>
            <a:cxnLst/>
            <a:rect l="l" t="t" r="r" b="b"/>
            <a:pathLst>
              <a:path w="433069" h="800100">
                <a:moveTo>
                  <a:pt x="394715" y="0"/>
                </a:moveTo>
                <a:lnTo>
                  <a:pt x="35051" y="0"/>
                </a:lnTo>
                <a:lnTo>
                  <a:pt x="21335" y="6096"/>
                </a:lnTo>
                <a:lnTo>
                  <a:pt x="10667" y="13716"/>
                </a:lnTo>
                <a:lnTo>
                  <a:pt x="3047" y="25908"/>
                </a:lnTo>
                <a:lnTo>
                  <a:pt x="0" y="38100"/>
                </a:lnTo>
                <a:lnTo>
                  <a:pt x="0" y="765048"/>
                </a:lnTo>
                <a:lnTo>
                  <a:pt x="3047" y="780288"/>
                </a:lnTo>
                <a:lnTo>
                  <a:pt x="10667" y="790956"/>
                </a:lnTo>
                <a:lnTo>
                  <a:pt x="22859" y="798576"/>
                </a:lnTo>
                <a:lnTo>
                  <a:pt x="36575" y="800100"/>
                </a:lnTo>
                <a:lnTo>
                  <a:pt x="394715" y="800100"/>
                </a:lnTo>
                <a:lnTo>
                  <a:pt x="422147" y="787908"/>
                </a:lnTo>
                <a:lnTo>
                  <a:pt x="432815" y="762000"/>
                </a:lnTo>
                <a:lnTo>
                  <a:pt x="432815" y="36576"/>
                </a:lnTo>
                <a:lnTo>
                  <a:pt x="429767" y="21336"/>
                </a:lnTo>
                <a:lnTo>
                  <a:pt x="420623" y="10668"/>
                </a:lnTo>
                <a:lnTo>
                  <a:pt x="409955" y="3048"/>
                </a:lnTo>
                <a:lnTo>
                  <a:pt x="394715" y="0"/>
                </a:lnTo>
                <a:close/>
              </a:path>
            </a:pathLst>
          </a:custGeom>
          <a:solidFill>
            <a:srgbClr val="009CD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bg object 28"/>
          <p:cNvSpPr/>
          <p:nvPr/>
        </p:nvSpPr>
        <p:spPr>
          <a:xfrm>
            <a:off x="868679" y="4800599"/>
            <a:ext cx="334010" cy="548640"/>
          </a:xfrm>
          <a:custGeom>
            <a:avLst/>
            <a:gdLst/>
            <a:ahLst/>
            <a:cxnLst/>
            <a:rect l="l" t="t" r="r" b="b"/>
            <a:pathLst>
              <a:path w="334009" h="548639">
                <a:moveTo>
                  <a:pt x="333755" y="0"/>
                </a:moveTo>
                <a:lnTo>
                  <a:pt x="0" y="0"/>
                </a:lnTo>
                <a:lnTo>
                  <a:pt x="0" y="548640"/>
                </a:lnTo>
                <a:lnTo>
                  <a:pt x="333755" y="548640"/>
                </a:lnTo>
                <a:lnTo>
                  <a:pt x="333755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9" name="bg 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8219" y="5390387"/>
            <a:ext cx="76199" cy="76200"/>
          </a:xfrm>
          <a:prstGeom prst="rect">
            <a:avLst/>
          </a:prstGeom>
        </p:spPr>
      </p:pic>
      <p:sp>
        <p:nvSpPr>
          <p:cNvPr id="30" name="bg object 30"/>
          <p:cNvSpPr/>
          <p:nvPr/>
        </p:nvSpPr>
        <p:spPr>
          <a:xfrm>
            <a:off x="870203" y="4896611"/>
            <a:ext cx="332740" cy="452755"/>
          </a:xfrm>
          <a:custGeom>
            <a:avLst/>
            <a:gdLst/>
            <a:ahLst/>
            <a:cxnLst/>
            <a:rect l="l" t="t" r="r" b="b"/>
            <a:pathLst>
              <a:path w="332740" h="452754">
                <a:moveTo>
                  <a:pt x="332231" y="0"/>
                </a:moveTo>
                <a:lnTo>
                  <a:pt x="0" y="333756"/>
                </a:lnTo>
                <a:lnTo>
                  <a:pt x="0" y="452628"/>
                </a:lnTo>
                <a:lnTo>
                  <a:pt x="332231" y="452628"/>
                </a:lnTo>
                <a:lnTo>
                  <a:pt x="332231" y="0"/>
                </a:lnTo>
                <a:close/>
              </a:path>
            </a:pathLst>
          </a:custGeom>
          <a:solidFill>
            <a:srgbClr val="DFE1D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343233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343233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8/15/2025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343233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8/15/2025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82624" y="9363455"/>
            <a:ext cx="300355" cy="203200"/>
          </a:xfrm>
          <a:custGeom>
            <a:avLst/>
            <a:gdLst/>
            <a:ahLst/>
            <a:cxnLst/>
            <a:rect l="l" t="t" r="r" b="b"/>
            <a:pathLst>
              <a:path w="300355" h="203200">
                <a:moveTo>
                  <a:pt x="156972" y="126492"/>
                </a:moveTo>
                <a:lnTo>
                  <a:pt x="146304" y="77724"/>
                </a:lnTo>
                <a:lnTo>
                  <a:pt x="117348" y="45720"/>
                </a:lnTo>
                <a:lnTo>
                  <a:pt x="111252" y="42240"/>
                </a:lnTo>
                <a:lnTo>
                  <a:pt x="111252" y="96012"/>
                </a:lnTo>
                <a:lnTo>
                  <a:pt x="111252" y="103632"/>
                </a:lnTo>
                <a:lnTo>
                  <a:pt x="45720" y="103632"/>
                </a:lnTo>
                <a:lnTo>
                  <a:pt x="45720" y="100584"/>
                </a:lnTo>
                <a:lnTo>
                  <a:pt x="47244" y="96012"/>
                </a:lnTo>
                <a:lnTo>
                  <a:pt x="50292" y="89916"/>
                </a:lnTo>
                <a:lnTo>
                  <a:pt x="51816" y="86868"/>
                </a:lnTo>
                <a:lnTo>
                  <a:pt x="60960" y="77724"/>
                </a:lnTo>
                <a:lnTo>
                  <a:pt x="74676" y="73152"/>
                </a:lnTo>
                <a:lnTo>
                  <a:pt x="85344" y="73152"/>
                </a:lnTo>
                <a:lnTo>
                  <a:pt x="89916" y="74676"/>
                </a:lnTo>
                <a:lnTo>
                  <a:pt x="92964" y="76200"/>
                </a:lnTo>
                <a:lnTo>
                  <a:pt x="97536" y="77724"/>
                </a:lnTo>
                <a:lnTo>
                  <a:pt x="106680" y="86868"/>
                </a:lnTo>
                <a:lnTo>
                  <a:pt x="111252" y="96012"/>
                </a:lnTo>
                <a:lnTo>
                  <a:pt x="111252" y="42240"/>
                </a:lnTo>
                <a:lnTo>
                  <a:pt x="102108" y="39624"/>
                </a:lnTo>
                <a:lnTo>
                  <a:pt x="89916" y="36576"/>
                </a:lnTo>
                <a:lnTo>
                  <a:pt x="79248" y="36576"/>
                </a:lnTo>
                <a:lnTo>
                  <a:pt x="24384" y="57912"/>
                </a:lnTo>
                <a:lnTo>
                  <a:pt x="6096" y="88392"/>
                </a:lnTo>
                <a:lnTo>
                  <a:pt x="1524" y="100584"/>
                </a:lnTo>
                <a:lnTo>
                  <a:pt x="0" y="112776"/>
                </a:lnTo>
                <a:lnTo>
                  <a:pt x="0" y="118872"/>
                </a:lnTo>
                <a:lnTo>
                  <a:pt x="10668" y="164592"/>
                </a:lnTo>
                <a:lnTo>
                  <a:pt x="44196" y="193548"/>
                </a:lnTo>
                <a:lnTo>
                  <a:pt x="48768" y="196596"/>
                </a:lnTo>
                <a:lnTo>
                  <a:pt x="60960" y="199644"/>
                </a:lnTo>
                <a:lnTo>
                  <a:pt x="74676" y="202692"/>
                </a:lnTo>
                <a:lnTo>
                  <a:pt x="85344" y="202692"/>
                </a:lnTo>
                <a:lnTo>
                  <a:pt x="99060" y="201168"/>
                </a:lnTo>
                <a:lnTo>
                  <a:pt x="111252" y="199644"/>
                </a:lnTo>
                <a:lnTo>
                  <a:pt x="120396" y="198120"/>
                </a:lnTo>
                <a:lnTo>
                  <a:pt x="126492" y="195072"/>
                </a:lnTo>
                <a:lnTo>
                  <a:pt x="131064" y="193548"/>
                </a:lnTo>
                <a:lnTo>
                  <a:pt x="137160" y="190500"/>
                </a:lnTo>
                <a:lnTo>
                  <a:pt x="141732" y="187452"/>
                </a:lnTo>
                <a:lnTo>
                  <a:pt x="146304" y="185928"/>
                </a:lnTo>
                <a:lnTo>
                  <a:pt x="150876" y="181356"/>
                </a:lnTo>
                <a:lnTo>
                  <a:pt x="153924" y="179832"/>
                </a:lnTo>
                <a:lnTo>
                  <a:pt x="134112" y="149352"/>
                </a:lnTo>
                <a:lnTo>
                  <a:pt x="131064" y="152400"/>
                </a:lnTo>
                <a:lnTo>
                  <a:pt x="124968" y="155448"/>
                </a:lnTo>
                <a:lnTo>
                  <a:pt x="117348" y="160020"/>
                </a:lnTo>
                <a:lnTo>
                  <a:pt x="106680" y="163068"/>
                </a:lnTo>
                <a:lnTo>
                  <a:pt x="92964" y="164592"/>
                </a:lnTo>
                <a:lnTo>
                  <a:pt x="86868" y="164592"/>
                </a:lnTo>
                <a:lnTo>
                  <a:pt x="73152" y="163068"/>
                </a:lnTo>
                <a:lnTo>
                  <a:pt x="60960" y="158496"/>
                </a:lnTo>
                <a:lnTo>
                  <a:pt x="57912" y="155448"/>
                </a:lnTo>
                <a:lnTo>
                  <a:pt x="50292" y="149352"/>
                </a:lnTo>
                <a:lnTo>
                  <a:pt x="47244" y="141732"/>
                </a:lnTo>
                <a:lnTo>
                  <a:pt x="45720" y="134112"/>
                </a:lnTo>
                <a:lnTo>
                  <a:pt x="156972" y="134112"/>
                </a:lnTo>
                <a:lnTo>
                  <a:pt x="156972" y="126492"/>
                </a:lnTo>
                <a:close/>
              </a:path>
              <a:path w="300355" h="203200">
                <a:moveTo>
                  <a:pt x="300228" y="184404"/>
                </a:moveTo>
                <a:lnTo>
                  <a:pt x="280416" y="155448"/>
                </a:lnTo>
                <a:lnTo>
                  <a:pt x="278892" y="156972"/>
                </a:lnTo>
                <a:lnTo>
                  <a:pt x="274320" y="160020"/>
                </a:lnTo>
                <a:lnTo>
                  <a:pt x="268224" y="163068"/>
                </a:lnTo>
                <a:lnTo>
                  <a:pt x="263652" y="164592"/>
                </a:lnTo>
                <a:lnTo>
                  <a:pt x="252984" y="164592"/>
                </a:lnTo>
                <a:lnTo>
                  <a:pt x="248412" y="161544"/>
                </a:lnTo>
                <a:lnTo>
                  <a:pt x="245364" y="156972"/>
                </a:lnTo>
                <a:lnTo>
                  <a:pt x="242316" y="153924"/>
                </a:lnTo>
                <a:lnTo>
                  <a:pt x="240792" y="147828"/>
                </a:lnTo>
                <a:lnTo>
                  <a:pt x="240792" y="79248"/>
                </a:lnTo>
                <a:lnTo>
                  <a:pt x="280416" y="79248"/>
                </a:lnTo>
                <a:lnTo>
                  <a:pt x="280416" y="42672"/>
                </a:lnTo>
                <a:lnTo>
                  <a:pt x="240792" y="42672"/>
                </a:lnTo>
                <a:lnTo>
                  <a:pt x="240792" y="0"/>
                </a:lnTo>
                <a:lnTo>
                  <a:pt x="192024" y="0"/>
                </a:lnTo>
                <a:lnTo>
                  <a:pt x="192024" y="42672"/>
                </a:lnTo>
                <a:lnTo>
                  <a:pt x="167640" y="42672"/>
                </a:lnTo>
                <a:lnTo>
                  <a:pt x="167640" y="79248"/>
                </a:lnTo>
                <a:lnTo>
                  <a:pt x="192024" y="79248"/>
                </a:lnTo>
                <a:lnTo>
                  <a:pt x="192024" y="138684"/>
                </a:lnTo>
                <a:lnTo>
                  <a:pt x="195072" y="163068"/>
                </a:lnTo>
                <a:lnTo>
                  <a:pt x="198120" y="172212"/>
                </a:lnTo>
                <a:lnTo>
                  <a:pt x="201168" y="179832"/>
                </a:lnTo>
                <a:lnTo>
                  <a:pt x="205740" y="184404"/>
                </a:lnTo>
                <a:lnTo>
                  <a:pt x="210312" y="190500"/>
                </a:lnTo>
                <a:lnTo>
                  <a:pt x="216408" y="195072"/>
                </a:lnTo>
                <a:lnTo>
                  <a:pt x="224028" y="198120"/>
                </a:lnTo>
                <a:lnTo>
                  <a:pt x="234696" y="201168"/>
                </a:lnTo>
                <a:lnTo>
                  <a:pt x="248412" y="202692"/>
                </a:lnTo>
                <a:lnTo>
                  <a:pt x="251460" y="202692"/>
                </a:lnTo>
                <a:lnTo>
                  <a:pt x="265176" y="201168"/>
                </a:lnTo>
                <a:lnTo>
                  <a:pt x="275844" y="198120"/>
                </a:lnTo>
                <a:lnTo>
                  <a:pt x="288036" y="193548"/>
                </a:lnTo>
                <a:lnTo>
                  <a:pt x="298704" y="185928"/>
                </a:lnTo>
                <a:lnTo>
                  <a:pt x="300228" y="184404"/>
                </a:lnTo>
                <a:close/>
              </a:path>
            </a:pathLst>
          </a:custGeom>
          <a:solidFill>
            <a:srgbClr val="34323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2687" y="9340595"/>
            <a:ext cx="228599" cy="219455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664207" y="9334500"/>
            <a:ext cx="53340" cy="53340"/>
          </a:xfrm>
          <a:custGeom>
            <a:avLst/>
            <a:gdLst/>
            <a:ahLst/>
            <a:cxnLst/>
            <a:rect l="l" t="t" r="r" b="b"/>
            <a:pathLst>
              <a:path w="53339" h="53340">
                <a:moveTo>
                  <a:pt x="27431" y="0"/>
                </a:moveTo>
                <a:lnTo>
                  <a:pt x="13715" y="3047"/>
                </a:lnTo>
                <a:lnTo>
                  <a:pt x="3047" y="12191"/>
                </a:lnTo>
                <a:lnTo>
                  <a:pt x="0" y="25907"/>
                </a:lnTo>
                <a:lnTo>
                  <a:pt x="3047" y="39623"/>
                </a:lnTo>
                <a:lnTo>
                  <a:pt x="12191" y="48767"/>
                </a:lnTo>
                <a:lnTo>
                  <a:pt x="27431" y="53339"/>
                </a:lnTo>
                <a:lnTo>
                  <a:pt x="39623" y="48767"/>
                </a:lnTo>
                <a:lnTo>
                  <a:pt x="50291" y="39623"/>
                </a:lnTo>
                <a:lnTo>
                  <a:pt x="53339" y="25907"/>
                </a:lnTo>
                <a:lnTo>
                  <a:pt x="50291" y="12191"/>
                </a:lnTo>
                <a:lnTo>
                  <a:pt x="39623" y="3047"/>
                </a:lnTo>
                <a:lnTo>
                  <a:pt x="27431" y="0"/>
                </a:lnTo>
                <a:close/>
              </a:path>
            </a:pathLst>
          </a:custGeom>
          <a:solidFill>
            <a:srgbClr val="34323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38883" y="9334500"/>
            <a:ext cx="275843" cy="231647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1691639" y="9406127"/>
            <a:ext cx="0" cy="154305"/>
          </a:xfrm>
          <a:custGeom>
            <a:avLst/>
            <a:gdLst/>
            <a:ahLst/>
            <a:cxnLst/>
            <a:rect l="l" t="t" r="r" b="b"/>
            <a:pathLst>
              <a:path h="154304">
                <a:moveTo>
                  <a:pt x="0" y="0"/>
                </a:moveTo>
                <a:lnTo>
                  <a:pt x="0" y="153923"/>
                </a:lnTo>
              </a:path>
            </a:pathLst>
          </a:custGeom>
          <a:ln w="48513">
            <a:solidFill>
              <a:srgbClr val="34323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bg object 21"/>
          <p:cNvSpPr/>
          <p:nvPr/>
        </p:nvSpPr>
        <p:spPr>
          <a:xfrm>
            <a:off x="1501140" y="9340849"/>
            <a:ext cx="144780" cy="219710"/>
          </a:xfrm>
          <a:custGeom>
            <a:avLst/>
            <a:gdLst/>
            <a:ahLst/>
            <a:cxnLst/>
            <a:rect l="l" t="t" r="r" b="b"/>
            <a:pathLst>
              <a:path w="144780" h="219709">
                <a:moveTo>
                  <a:pt x="144780" y="179070"/>
                </a:moveTo>
                <a:lnTo>
                  <a:pt x="50292" y="179070"/>
                </a:lnTo>
                <a:lnTo>
                  <a:pt x="50292" y="0"/>
                </a:lnTo>
                <a:lnTo>
                  <a:pt x="0" y="0"/>
                </a:lnTo>
                <a:lnTo>
                  <a:pt x="0" y="179070"/>
                </a:lnTo>
                <a:lnTo>
                  <a:pt x="0" y="219710"/>
                </a:lnTo>
                <a:lnTo>
                  <a:pt x="144780" y="219710"/>
                </a:lnTo>
                <a:lnTo>
                  <a:pt x="144780" y="179070"/>
                </a:lnTo>
                <a:close/>
              </a:path>
            </a:pathLst>
          </a:custGeom>
          <a:solidFill>
            <a:srgbClr val="34323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bg object 22"/>
          <p:cNvSpPr/>
          <p:nvPr/>
        </p:nvSpPr>
        <p:spPr>
          <a:xfrm>
            <a:off x="640079" y="9281159"/>
            <a:ext cx="181610" cy="334010"/>
          </a:xfrm>
          <a:custGeom>
            <a:avLst/>
            <a:gdLst/>
            <a:ahLst/>
            <a:cxnLst/>
            <a:rect l="l" t="t" r="r" b="b"/>
            <a:pathLst>
              <a:path w="181609" h="334009">
                <a:moveTo>
                  <a:pt x="164591" y="0"/>
                </a:moveTo>
                <a:lnTo>
                  <a:pt x="160019" y="0"/>
                </a:lnTo>
                <a:lnTo>
                  <a:pt x="146303" y="3047"/>
                </a:lnTo>
                <a:lnTo>
                  <a:pt x="109727" y="16763"/>
                </a:lnTo>
                <a:lnTo>
                  <a:pt x="99059" y="22859"/>
                </a:lnTo>
                <a:lnTo>
                  <a:pt x="86867" y="28955"/>
                </a:lnTo>
                <a:lnTo>
                  <a:pt x="76199" y="36575"/>
                </a:lnTo>
                <a:lnTo>
                  <a:pt x="65531" y="42671"/>
                </a:lnTo>
                <a:lnTo>
                  <a:pt x="54863" y="50291"/>
                </a:lnTo>
                <a:lnTo>
                  <a:pt x="45719" y="59435"/>
                </a:lnTo>
                <a:lnTo>
                  <a:pt x="35051" y="67055"/>
                </a:lnTo>
                <a:lnTo>
                  <a:pt x="16763" y="85343"/>
                </a:lnTo>
                <a:lnTo>
                  <a:pt x="9143" y="94487"/>
                </a:lnTo>
                <a:lnTo>
                  <a:pt x="0" y="105155"/>
                </a:lnTo>
                <a:lnTo>
                  <a:pt x="0" y="106679"/>
                </a:lnTo>
                <a:lnTo>
                  <a:pt x="6095" y="117347"/>
                </a:lnTo>
                <a:lnTo>
                  <a:pt x="13715" y="128015"/>
                </a:lnTo>
                <a:lnTo>
                  <a:pt x="25907" y="149351"/>
                </a:lnTo>
                <a:lnTo>
                  <a:pt x="32003" y="161543"/>
                </a:lnTo>
                <a:lnTo>
                  <a:pt x="45719" y="198119"/>
                </a:lnTo>
                <a:lnTo>
                  <a:pt x="48767" y="208787"/>
                </a:lnTo>
                <a:lnTo>
                  <a:pt x="51815" y="222503"/>
                </a:lnTo>
                <a:lnTo>
                  <a:pt x="54863" y="234695"/>
                </a:lnTo>
                <a:lnTo>
                  <a:pt x="57911" y="262127"/>
                </a:lnTo>
                <a:lnTo>
                  <a:pt x="59435" y="274319"/>
                </a:lnTo>
                <a:lnTo>
                  <a:pt x="59435" y="284987"/>
                </a:lnTo>
                <a:lnTo>
                  <a:pt x="57911" y="298703"/>
                </a:lnTo>
                <a:lnTo>
                  <a:pt x="57911" y="310895"/>
                </a:lnTo>
                <a:lnTo>
                  <a:pt x="56387" y="323087"/>
                </a:lnTo>
                <a:lnTo>
                  <a:pt x="54863" y="333755"/>
                </a:lnTo>
                <a:lnTo>
                  <a:pt x="173735" y="333755"/>
                </a:lnTo>
                <a:lnTo>
                  <a:pt x="181355" y="326135"/>
                </a:lnTo>
                <a:lnTo>
                  <a:pt x="181355" y="16763"/>
                </a:lnTo>
                <a:lnTo>
                  <a:pt x="175259" y="4571"/>
                </a:lnTo>
                <a:lnTo>
                  <a:pt x="164591" y="0"/>
                </a:lnTo>
                <a:close/>
              </a:path>
            </a:pathLst>
          </a:custGeom>
          <a:solidFill>
            <a:srgbClr val="A4CF5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bg object 23"/>
          <p:cNvSpPr/>
          <p:nvPr/>
        </p:nvSpPr>
        <p:spPr>
          <a:xfrm>
            <a:off x="457200" y="9281159"/>
            <a:ext cx="182880" cy="334010"/>
          </a:xfrm>
          <a:custGeom>
            <a:avLst/>
            <a:gdLst/>
            <a:ahLst/>
            <a:cxnLst/>
            <a:rect l="l" t="t" r="r" b="b"/>
            <a:pathLst>
              <a:path w="182879" h="334009">
                <a:moveTo>
                  <a:pt x="24383" y="0"/>
                </a:moveTo>
                <a:lnTo>
                  <a:pt x="22859" y="0"/>
                </a:lnTo>
                <a:lnTo>
                  <a:pt x="9143" y="1523"/>
                </a:lnTo>
                <a:lnTo>
                  <a:pt x="1523" y="10667"/>
                </a:lnTo>
                <a:lnTo>
                  <a:pt x="0" y="16763"/>
                </a:lnTo>
                <a:lnTo>
                  <a:pt x="0" y="326135"/>
                </a:lnTo>
                <a:lnTo>
                  <a:pt x="7619" y="333755"/>
                </a:lnTo>
                <a:lnTo>
                  <a:pt x="126491" y="333755"/>
                </a:lnTo>
                <a:lnTo>
                  <a:pt x="124967" y="320039"/>
                </a:lnTo>
                <a:lnTo>
                  <a:pt x="121919" y="295655"/>
                </a:lnTo>
                <a:lnTo>
                  <a:pt x="121919" y="272795"/>
                </a:lnTo>
                <a:lnTo>
                  <a:pt x="126491" y="233171"/>
                </a:lnTo>
                <a:lnTo>
                  <a:pt x="137159" y="195071"/>
                </a:lnTo>
                <a:lnTo>
                  <a:pt x="140207" y="182879"/>
                </a:lnTo>
                <a:lnTo>
                  <a:pt x="144779" y="170687"/>
                </a:lnTo>
                <a:lnTo>
                  <a:pt x="150875" y="160019"/>
                </a:lnTo>
                <a:lnTo>
                  <a:pt x="155447" y="147827"/>
                </a:lnTo>
                <a:lnTo>
                  <a:pt x="163067" y="137159"/>
                </a:lnTo>
                <a:lnTo>
                  <a:pt x="175259" y="115823"/>
                </a:lnTo>
                <a:lnTo>
                  <a:pt x="182879" y="106679"/>
                </a:lnTo>
                <a:lnTo>
                  <a:pt x="173735" y="97535"/>
                </a:lnTo>
                <a:lnTo>
                  <a:pt x="166115" y="86867"/>
                </a:lnTo>
                <a:lnTo>
                  <a:pt x="147827" y="68579"/>
                </a:lnTo>
                <a:lnTo>
                  <a:pt x="96011" y="30479"/>
                </a:lnTo>
                <a:lnTo>
                  <a:pt x="60959" y="13715"/>
                </a:lnTo>
                <a:lnTo>
                  <a:pt x="48767" y="7619"/>
                </a:lnTo>
                <a:lnTo>
                  <a:pt x="38099" y="3047"/>
                </a:lnTo>
                <a:lnTo>
                  <a:pt x="24383" y="0"/>
                </a:lnTo>
                <a:close/>
              </a:path>
            </a:pathLst>
          </a:custGeom>
          <a:solidFill>
            <a:srgbClr val="009CD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9119" y="9387839"/>
            <a:ext cx="120395" cy="227075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440436" y="7984235"/>
            <a:ext cx="6858000" cy="0"/>
          </a:xfrm>
          <a:custGeom>
            <a:avLst/>
            <a:gdLst/>
            <a:ahLst/>
            <a:cxnLst/>
            <a:rect l="l" t="t" r="r" b="b"/>
            <a:pathLst>
              <a:path w="6858000">
                <a:moveTo>
                  <a:pt x="0" y="0"/>
                </a:moveTo>
                <a:lnTo>
                  <a:pt x="6857999" y="0"/>
                </a:lnTo>
              </a:path>
            </a:pathLst>
          </a:custGeom>
          <a:ln w="9524">
            <a:solidFill>
              <a:srgbClr val="A3A6A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8/15/2025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499" y="1270511"/>
            <a:ext cx="6537325" cy="422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343233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09291" y="534419"/>
            <a:ext cx="11893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0" dirty="0">
                <a:solidFill>
                  <a:srgbClr val="009EDC"/>
                </a:solidFill>
                <a:latin typeface="Segoe UI"/>
                <a:cs typeface="Segoe UI"/>
              </a:rPr>
              <a:t>MyBenefits</a:t>
            </a:r>
            <a:endParaRPr sz="1900" dirty="0">
              <a:latin typeface="Segoe UI"/>
              <a:cs typeface="Segoe U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3691" y="1065644"/>
            <a:ext cx="688390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 dirty="0"/>
              <a:t>Online</a:t>
            </a:r>
            <a:r>
              <a:rPr sz="2000" b="0" spc="-254" dirty="0">
                <a:latin typeface="Times New Roman"/>
                <a:cs typeface="Times New Roman"/>
              </a:rPr>
              <a:t> </a:t>
            </a:r>
            <a:r>
              <a:rPr sz="2000" spc="-100" dirty="0"/>
              <a:t>access</a:t>
            </a:r>
            <a:r>
              <a:rPr sz="2000" b="0" spc="-90" dirty="0">
                <a:latin typeface="Times New Roman"/>
                <a:cs typeface="Times New Roman"/>
              </a:rPr>
              <a:t> </a:t>
            </a:r>
            <a:r>
              <a:rPr sz="2000" spc="-105" dirty="0"/>
              <a:t>to</a:t>
            </a:r>
            <a:r>
              <a:rPr sz="2000" b="0" spc="-300" dirty="0">
                <a:latin typeface="Times New Roman"/>
                <a:cs typeface="Times New Roman"/>
              </a:rPr>
              <a:t> </a:t>
            </a:r>
            <a:r>
              <a:rPr sz="2000" spc="-114" dirty="0"/>
              <a:t>your</a:t>
            </a:r>
            <a:r>
              <a:rPr sz="2000" b="0" spc="-110" dirty="0">
                <a:latin typeface="Times New Roman"/>
                <a:cs typeface="Times New Roman"/>
              </a:rPr>
              <a:t> </a:t>
            </a:r>
            <a:r>
              <a:rPr sz="2000" spc="-90" dirty="0"/>
              <a:t>MetLife</a:t>
            </a:r>
            <a:r>
              <a:rPr sz="2000" b="0" spc="40" dirty="0">
                <a:latin typeface="Times New Roman"/>
                <a:cs typeface="Times New Roman"/>
              </a:rPr>
              <a:t> </a:t>
            </a:r>
            <a:r>
              <a:rPr sz="2000" spc="-80" dirty="0"/>
              <a:t>Disability</a:t>
            </a:r>
            <a:r>
              <a:rPr lang="en-US" sz="2000" spc="-80" dirty="0"/>
              <a:t>/Leave</a:t>
            </a:r>
            <a:r>
              <a:rPr sz="2000" b="0" spc="15" dirty="0">
                <a:latin typeface="Times New Roman"/>
                <a:cs typeface="Times New Roman"/>
              </a:rPr>
              <a:t> </a:t>
            </a:r>
            <a:r>
              <a:rPr sz="2000" spc="-10" dirty="0"/>
              <a:t>claim</a:t>
            </a:r>
            <a:r>
              <a:rPr lang="en-US" sz="2000" spc="-10" dirty="0"/>
              <a:t> for Northwestern Qatar Employees</a:t>
            </a:r>
            <a:endParaRPr sz="2000" spc="-10" dirty="0"/>
          </a:p>
        </p:txBody>
      </p:sp>
      <p:sp>
        <p:nvSpPr>
          <p:cNvPr id="4" name="object 4"/>
          <p:cNvSpPr txBox="1"/>
          <p:nvPr/>
        </p:nvSpPr>
        <p:spPr>
          <a:xfrm>
            <a:off x="2009647" y="4780281"/>
            <a:ext cx="5083810" cy="58674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The</a:t>
            </a:r>
            <a:r>
              <a:rPr sz="1200" spc="3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MyBenefits</a:t>
            </a:r>
            <a:r>
              <a:rPr sz="120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website,</a:t>
            </a:r>
            <a:r>
              <a:rPr sz="1200" spc="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343233"/>
                </a:solidFill>
                <a:latin typeface="Arial"/>
                <a:cs typeface="Arial"/>
              </a:rPr>
              <a:t>metlife.com/mybenefits</a:t>
            </a:r>
            <a:r>
              <a:rPr sz="1200" spc="-10" dirty="0">
                <a:solidFill>
                  <a:srgbClr val="343233"/>
                </a:solidFill>
                <a:latin typeface="Arial"/>
                <a:cs typeface="Arial"/>
              </a:rPr>
              <a:t>,</a:t>
            </a:r>
            <a:r>
              <a:rPr sz="1200" spc="-6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is</a:t>
            </a:r>
            <a:r>
              <a:rPr sz="1200" spc="3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a</a:t>
            </a:r>
            <a:r>
              <a:rPr sz="1200" spc="3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quick</a:t>
            </a:r>
            <a:r>
              <a:rPr sz="1200" spc="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and</a:t>
            </a:r>
            <a:r>
              <a:rPr sz="1200" spc="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easy</a:t>
            </a:r>
            <a:r>
              <a:rPr sz="1200" spc="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spc="-25" dirty="0">
                <a:solidFill>
                  <a:srgbClr val="343233"/>
                </a:solidFill>
                <a:latin typeface="Arial"/>
                <a:cs typeface="Arial"/>
              </a:rPr>
              <a:t>way</a:t>
            </a:r>
            <a:r>
              <a:rPr sz="120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for</a:t>
            </a:r>
            <a:r>
              <a:rPr sz="1200" spc="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you</a:t>
            </a:r>
            <a:r>
              <a:rPr sz="1200" spc="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to</a:t>
            </a:r>
            <a:r>
              <a:rPr sz="1200" spc="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get</a:t>
            </a:r>
            <a:r>
              <a:rPr sz="1200" spc="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the</a:t>
            </a:r>
            <a:r>
              <a:rPr sz="1200" spc="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information</a:t>
            </a:r>
            <a:r>
              <a:rPr sz="120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you</a:t>
            </a:r>
            <a:r>
              <a:rPr sz="1200" spc="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need</a:t>
            </a:r>
            <a:r>
              <a:rPr sz="120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about</a:t>
            </a:r>
            <a:r>
              <a:rPr sz="120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an</a:t>
            </a:r>
            <a:r>
              <a:rPr sz="1200" spc="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existing</a:t>
            </a:r>
            <a:r>
              <a:rPr sz="120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disability</a:t>
            </a:r>
            <a:r>
              <a:rPr sz="120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claim</a:t>
            </a:r>
            <a:r>
              <a:rPr sz="1200" spc="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spc="-50" dirty="0">
                <a:solidFill>
                  <a:srgbClr val="343233"/>
                </a:solidFill>
                <a:latin typeface="Arial"/>
                <a:cs typeface="Arial"/>
              </a:rPr>
              <a:t>—</a:t>
            </a:r>
            <a:r>
              <a:rPr sz="1200" spc="-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all</a:t>
            </a:r>
            <a:r>
              <a:rPr sz="1200" spc="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in</a:t>
            </a:r>
            <a:r>
              <a:rPr sz="1200" spc="4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43233"/>
                </a:solidFill>
                <a:latin typeface="Arial"/>
                <a:cs typeface="Arial"/>
              </a:rPr>
              <a:t>one</a:t>
            </a:r>
            <a:r>
              <a:rPr sz="1200" spc="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343233"/>
                </a:solidFill>
                <a:latin typeface="Arial"/>
                <a:cs typeface="Arial"/>
              </a:rPr>
              <a:t>place.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9099" y="5606289"/>
            <a:ext cx="1259205" cy="106172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 marR="30480">
              <a:lnSpc>
                <a:spcPct val="102600"/>
              </a:lnSpc>
              <a:spcBef>
                <a:spcPts val="65"/>
              </a:spcBef>
            </a:pPr>
            <a:r>
              <a:rPr sz="950" b="1" dirty="0">
                <a:solidFill>
                  <a:srgbClr val="343233"/>
                </a:solidFill>
                <a:latin typeface="Arial"/>
                <a:cs typeface="Arial"/>
              </a:rPr>
              <a:t>The</a:t>
            </a:r>
            <a:r>
              <a:rPr sz="9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dirty="0">
                <a:solidFill>
                  <a:srgbClr val="343233"/>
                </a:solidFill>
                <a:latin typeface="Arial"/>
                <a:cs typeface="Arial"/>
              </a:rPr>
              <a:t>MetLife</a:t>
            </a:r>
            <a:r>
              <a:rPr sz="950" spc="-3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dirty="0">
                <a:solidFill>
                  <a:srgbClr val="343233"/>
                </a:solidFill>
                <a:latin typeface="Arial"/>
                <a:cs typeface="Arial"/>
              </a:rPr>
              <a:t>US</a:t>
            </a:r>
            <a:r>
              <a:rPr sz="950" spc="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spc="-20" dirty="0">
                <a:solidFill>
                  <a:srgbClr val="343233"/>
                </a:solidFill>
                <a:latin typeface="Arial"/>
                <a:cs typeface="Arial"/>
              </a:rPr>
              <a:t>App</a:t>
            </a:r>
            <a:r>
              <a:rPr sz="900" b="1" spc="-30" baseline="32407" dirty="0">
                <a:solidFill>
                  <a:srgbClr val="343233"/>
                </a:solidFill>
                <a:latin typeface="Arial"/>
                <a:cs typeface="Arial"/>
              </a:rPr>
              <a:t>1</a:t>
            </a:r>
            <a:r>
              <a:rPr sz="900" spc="750" baseline="32407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dirty="0">
                <a:solidFill>
                  <a:srgbClr val="343233"/>
                </a:solidFill>
                <a:latin typeface="Arial"/>
                <a:cs typeface="Arial"/>
              </a:rPr>
              <a:t>is</a:t>
            </a:r>
            <a:r>
              <a:rPr sz="9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dirty="0">
                <a:solidFill>
                  <a:srgbClr val="343233"/>
                </a:solidFill>
                <a:latin typeface="Arial"/>
                <a:cs typeface="Arial"/>
              </a:rPr>
              <a:t>also</a:t>
            </a:r>
            <a:r>
              <a:rPr sz="950" spc="-3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dirty="0">
                <a:solidFill>
                  <a:srgbClr val="343233"/>
                </a:solidFill>
                <a:latin typeface="Arial"/>
                <a:cs typeface="Arial"/>
              </a:rPr>
              <a:t>available</a:t>
            </a:r>
            <a:r>
              <a:rPr sz="9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spc="-25" dirty="0">
                <a:solidFill>
                  <a:srgbClr val="343233"/>
                </a:solidFill>
                <a:latin typeface="Arial"/>
                <a:cs typeface="Arial"/>
              </a:rPr>
              <a:t>to</a:t>
            </a:r>
            <a:r>
              <a:rPr sz="9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dirty="0">
                <a:solidFill>
                  <a:srgbClr val="343233"/>
                </a:solidFill>
                <a:latin typeface="Arial"/>
                <a:cs typeface="Arial"/>
              </a:rPr>
              <a:t>track</a:t>
            </a:r>
            <a:r>
              <a:rPr sz="9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dirty="0">
                <a:solidFill>
                  <a:srgbClr val="343233"/>
                </a:solidFill>
                <a:latin typeface="Arial"/>
                <a:cs typeface="Arial"/>
              </a:rPr>
              <a:t>the</a:t>
            </a:r>
            <a:r>
              <a:rPr sz="950" spc="-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dirty="0">
                <a:solidFill>
                  <a:srgbClr val="343233"/>
                </a:solidFill>
                <a:latin typeface="Arial"/>
                <a:cs typeface="Arial"/>
              </a:rPr>
              <a:t>status</a:t>
            </a:r>
            <a:r>
              <a:rPr sz="9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spc="-25" dirty="0">
                <a:solidFill>
                  <a:srgbClr val="343233"/>
                </a:solidFill>
                <a:latin typeface="Arial"/>
                <a:cs typeface="Arial"/>
              </a:rPr>
              <a:t>of</a:t>
            </a:r>
            <a:r>
              <a:rPr sz="9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dirty="0">
                <a:solidFill>
                  <a:srgbClr val="343233"/>
                </a:solidFill>
                <a:latin typeface="Arial"/>
                <a:cs typeface="Arial"/>
              </a:rPr>
              <a:t>your</a:t>
            </a:r>
            <a:r>
              <a:rPr sz="9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dirty="0">
                <a:solidFill>
                  <a:srgbClr val="343233"/>
                </a:solidFill>
                <a:latin typeface="Arial"/>
                <a:cs typeface="Arial"/>
              </a:rPr>
              <a:t>disability</a:t>
            </a:r>
            <a:r>
              <a:rPr sz="950" spc="-4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spc="-10" dirty="0">
                <a:solidFill>
                  <a:srgbClr val="343233"/>
                </a:solidFill>
                <a:latin typeface="Arial"/>
                <a:cs typeface="Arial"/>
              </a:rPr>
              <a:t>claim.</a:t>
            </a:r>
            <a:r>
              <a:rPr sz="9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dirty="0">
                <a:solidFill>
                  <a:srgbClr val="343233"/>
                </a:solidFill>
                <a:latin typeface="Arial"/>
                <a:cs typeface="Arial"/>
              </a:rPr>
              <a:t>Download</a:t>
            </a:r>
            <a:r>
              <a:rPr sz="950" spc="-4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dirty="0">
                <a:solidFill>
                  <a:srgbClr val="343233"/>
                </a:solidFill>
                <a:latin typeface="Arial"/>
                <a:cs typeface="Arial"/>
              </a:rPr>
              <a:t>it</a:t>
            </a:r>
            <a:r>
              <a:rPr sz="9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dirty="0">
                <a:solidFill>
                  <a:srgbClr val="343233"/>
                </a:solidFill>
                <a:latin typeface="Arial"/>
                <a:cs typeface="Arial"/>
              </a:rPr>
              <a:t>on</a:t>
            </a:r>
            <a:r>
              <a:rPr sz="950" spc="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spc="-25" dirty="0">
                <a:solidFill>
                  <a:srgbClr val="343233"/>
                </a:solidFill>
                <a:latin typeface="Arial"/>
                <a:cs typeface="Arial"/>
              </a:rPr>
              <a:t>the</a:t>
            </a:r>
            <a:r>
              <a:rPr sz="9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spc="-10" dirty="0">
                <a:solidFill>
                  <a:srgbClr val="343233"/>
                </a:solidFill>
                <a:latin typeface="Arial"/>
                <a:cs typeface="Arial"/>
              </a:rPr>
              <a:t>iTunes®</a:t>
            </a:r>
            <a:r>
              <a:rPr sz="9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dirty="0">
                <a:solidFill>
                  <a:srgbClr val="343233"/>
                </a:solidFill>
                <a:latin typeface="Arial"/>
                <a:cs typeface="Arial"/>
              </a:rPr>
              <a:t>App</a:t>
            </a:r>
            <a:r>
              <a:rPr sz="9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spc="-20" dirty="0">
                <a:solidFill>
                  <a:srgbClr val="343233"/>
                </a:solidFill>
                <a:latin typeface="Arial"/>
                <a:cs typeface="Arial"/>
              </a:rPr>
              <a:t>Store</a:t>
            </a:r>
            <a:r>
              <a:rPr sz="9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dirty="0">
                <a:solidFill>
                  <a:srgbClr val="343233"/>
                </a:solidFill>
                <a:latin typeface="Arial"/>
                <a:cs typeface="Arial"/>
              </a:rPr>
              <a:t>and</a:t>
            </a:r>
            <a:r>
              <a:rPr sz="9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dirty="0">
                <a:solidFill>
                  <a:srgbClr val="343233"/>
                </a:solidFill>
                <a:latin typeface="Arial"/>
                <a:cs typeface="Arial"/>
              </a:rPr>
              <a:t>Google®</a:t>
            </a:r>
            <a:r>
              <a:rPr sz="9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950" b="1" spc="-20" dirty="0">
                <a:solidFill>
                  <a:srgbClr val="343233"/>
                </a:solidFill>
                <a:latin typeface="Arial"/>
                <a:cs typeface="Arial"/>
              </a:rPr>
              <a:t>Play.</a:t>
            </a:r>
            <a:endParaRPr sz="95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09647" y="5357336"/>
            <a:ext cx="2464435" cy="3887026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050" b="1" dirty="0">
                <a:solidFill>
                  <a:srgbClr val="006AA8"/>
                </a:solidFill>
                <a:latin typeface="Arial"/>
                <a:cs typeface="Arial"/>
              </a:rPr>
              <a:t>Simple</a:t>
            </a:r>
            <a:r>
              <a:rPr sz="1050" spc="20" dirty="0">
                <a:solidFill>
                  <a:srgbClr val="006AA8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srgbClr val="006AA8"/>
                </a:solidFill>
                <a:latin typeface="Arial"/>
                <a:cs typeface="Arial"/>
              </a:rPr>
              <a:t>registration</a:t>
            </a:r>
            <a:r>
              <a:rPr sz="1050" spc="20" dirty="0">
                <a:solidFill>
                  <a:srgbClr val="006AA8"/>
                </a:solidFill>
                <a:latin typeface="Times New Roman"/>
                <a:cs typeface="Times New Roman"/>
              </a:rPr>
              <a:t> </a:t>
            </a:r>
            <a:r>
              <a:rPr sz="1050" b="1" spc="-10" dirty="0">
                <a:solidFill>
                  <a:srgbClr val="006AA8"/>
                </a:solidFill>
                <a:latin typeface="Arial"/>
                <a:cs typeface="Arial"/>
              </a:rPr>
              <a:t>process</a:t>
            </a:r>
            <a:endParaRPr sz="1050" dirty="0">
              <a:latin typeface="Arial"/>
              <a:cs typeface="Arial"/>
            </a:endParaRPr>
          </a:p>
          <a:p>
            <a:pPr marL="12700" marR="5080">
              <a:lnSpc>
                <a:spcPct val="108200"/>
              </a:lnSpc>
              <a:spcBef>
                <a:spcPts val="370"/>
              </a:spcBef>
            </a:pP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Start</a:t>
            </a:r>
            <a:r>
              <a:rPr sz="850" spc="-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enjoying</a:t>
            </a:r>
            <a:r>
              <a:rPr sz="8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the</a:t>
            </a:r>
            <a:r>
              <a:rPr sz="850" spc="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convenience</a:t>
            </a:r>
            <a:r>
              <a:rPr sz="8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of</a:t>
            </a:r>
            <a:r>
              <a:rPr sz="850" spc="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using</a:t>
            </a:r>
            <a:r>
              <a:rPr sz="850" spc="-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MyBenefits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by</a:t>
            </a:r>
            <a:r>
              <a:rPr sz="850" spc="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registering</a:t>
            </a:r>
            <a:r>
              <a:rPr sz="850" spc="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today.</a:t>
            </a:r>
            <a:endParaRPr sz="850" dirty="0">
              <a:latin typeface="Arial"/>
              <a:cs typeface="Arial"/>
            </a:endParaRPr>
          </a:p>
          <a:p>
            <a:pPr marL="12700" marR="460375">
              <a:lnSpc>
                <a:spcPct val="108200"/>
              </a:lnSpc>
              <a:spcBef>
                <a:spcPts val="645"/>
              </a:spcBef>
            </a:pP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Log</a:t>
            </a:r>
            <a:r>
              <a:rPr sz="850" spc="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on</a:t>
            </a:r>
            <a:r>
              <a:rPr sz="850" spc="4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to</a:t>
            </a:r>
            <a:r>
              <a:rPr sz="850" spc="4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b="1" spc="-10" dirty="0">
                <a:solidFill>
                  <a:srgbClr val="343233"/>
                </a:solidFill>
                <a:latin typeface="Arial"/>
                <a:cs typeface="Arial"/>
              </a:rPr>
              <a:t>metlife.com/mybenefits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,</a:t>
            </a:r>
            <a:r>
              <a:rPr sz="850" spc="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20" dirty="0">
                <a:solidFill>
                  <a:srgbClr val="343233"/>
                </a:solidFill>
                <a:latin typeface="Arial"/>
                <a:cs typeface="Arial"/>
              </a:rPr>
              <a:t>enter</a:t>
            </a:r>
            <a:r>
              <a:rPr sz="8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your</a:t>
            </a:r>
            <a:r>
              <a:rPr sz="850" spc="-3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company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name</a:t>
            </a:r>
            <a:r>
              <a:rPr sz="850" spc="-3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and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click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‘</a:t>
            </a:r>
            <a:r>
              <a:rPr sz="850" b="1" spc="-10" dirty="0">
                <a:solidFill>
                  <a:srgbClr val="343233"/>
                </a:solidFill>
                <a:latin typeface="Arial"/>
                <a:cs typeface="Arial"/>
              </a:rPr>
              <a:t>Next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.’</a:t>
            </a:r>
            <a:endParaRPr sz="850" dirty="0">
              <a:latin typeface="Arial"/>
              <a:cs typeface="Arial"/>
            </a:endParaRPr>
          </a:p>
          <a:p>
            <a:pPr marL="12700" marR="228600">
              <a:lnSpc>
                <a:spcPct val="108200"/>
              </a:lnSpc>
              <a:spcBef>
                <a:spcPts val="640"/>
              </a:spcBef>
            </a:pP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On</a:t>
            </a:r>
            <a:r>
              <a:rPr sz="8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the</a:t>
            </a:r>
            <a:r>
              <a:rPr sz="850" spc="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Home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Page,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click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on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‘</a:t>
            </a:r>
            <a:r>
              <a:rPr sz="850" b="1" dirty="0">
                <a:solidFill>
                  <a:srgbClr val="343233"/>
                </a:solidFill>
                <a:latin typeface="Arial"/>
                <a:cs typeface="Arial"/>
              </a:rPr>
              <a:t>Register</a:t>
            </a:r>
            <a:r>
              <a:rPr sz="8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b="1" spc="-20" dirty="0">
                <a:solidFill>
                  <a:srgbClr val="343233"/>
                </a:solidFill>
                <a:latin typeface="Arial"/>
                <a:cs typeface="Arial"/>
              </a:rPr>
              <a:t>Now</a:t>
            </a:r>
            <a:r>
              <a:rPr sz="850" spc="-20" dirty="0">
                <a:solidFill>
                  <a:srgbClr val="343233"/>
                </a:solidFill>
                <a:latin typeface="Arial"/>
                <a:cs typeface="Arial"/>
              </a:rPr>
              <a:t>’</a:t>
            </a:r>
            <a:r>
              <a:rPr sz="8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and</a:t>
            </a:r>
            <a:r>
              <a:rPr sz="850" spc="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perform</a:t>
            </a:r>
            <a:r>
              <a:rPr sz="850" spc="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the</a:t>
            </a:r>
            <a:r>
              <a:rPr sz="850" spc="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one-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time</a:t>
            </a:r>
            <a:r>
              <a:rPr sz="850" spc="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registration</a:t>
            </a:r>
            <a:r>
              <a:rPr sz="850" spc="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process.</a:t>
            </a:r>
            <a:endParaRPr sz="850" dirty="0">
              <a:latin typeface="Arial"/>
              <a:cs typeface="Arial"/>
            </a:endParaRPr>
          </a:p>
          <a:p>
            <a:pPr marL="164465" marR="109855" indent="-152400">
              <a:lnSpc>
                <a:spcPct val="108200"/>
              </a:lnSpc>
              <a:spcBef>
                <a:spcPts val="285"/>
              </a:spcBef>
              <a:buAutoNum type="arabicPeriod"/>
              <a:tabLst>
                <a:tab pos="164465" algn="l"/>
                <a:tab pos="167005" algn="l"/>
              </a:tabLst>
            </a:pP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	Enter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your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first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and</a:t>
            </a:r>
            <a:r>
              <a:rPr sz="850" spc="-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last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name,</a:t>
            </a:r>
            <a:r>
              <a:rPr sz="850" spc="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identifying</a:t>
            </a:r>
            <a:r>
              <a:rPr sz="8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20" dirty="0">
                <a:solidFill>
                  <a:srgbClr val="343233"/>
                </a:solidFill>
                <a:latin typeface="Arial"/>
                <a:cs typeface="Arial"/>
              </a:rPr>
              <a:t>data</a:t>
            </a:r>
            <a:r>
              <a:rPr sz="8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and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email</a:t>
            </a:r>
            <a:r>
              <a:rPr sz="850" spc="-4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address.</a:t>
            </a:r>
            <a:r>
              <a:rPr lang="en-US" sz="850" spc="-10" dirty="0">
                <a:solidFill>
                  <a:srgbClr val="343233"/>
                </a:solidFill>
                <a:latin typeface="Arial"/>
                <a:cs typeface="Arial"/>
              </a:rPr>
              <a:t> Employees working in Qatar will need to register using a U.S based </a:t>
            </a:r>
            <a:r>
              <a:rPr lang="en-US" sz="850" spc="-10" dirty="0">
                <a:solidFill>
                  <a:srgbClr val="343233"/>
                </a:solidFill>
                <a:highlight>
                  <a:srgbClr val="FFFF00"/>
                </a:highlight>
                <a:latin typeface="Arial"/>
                <a:cs typeface="Arial"/>
              </a:rPr>
              <a:t>mailing </a:t>
            </a:r>
            <a:r>
              <a:rPr lang="en-US" sz="850" spc="-10" dirty="0">
                <a:solidFill>
                  <a:srgbClr val="343233"/>
                </a:solidFill>
                <a:latin typeface="Arial"/>
                <a:cs typeface="Arial"/>
              </a:rPr>
              <a:t>address and phone number for the Northwestern Evanston Campus Address: (1801 Maple Ave, Evanston IL.  60201-3149, Phone: 847-491-4700).</a:t>
            </a:r>
            <a:endParaRPr sz="850" dirty="0">
              <a:latin typeface="Arial"/>
              <a:cs typeface="Arial"/>
            </a:endParaRPr>
          </a:p>
          <a:p>
            <a:pPr marL="164465" marR="295910" indent="-152400">
              <a:lnSpc>
                <a:spcPct val="109400"/>
              </a:lnSpc>
              <a:spcBef>
                <a:spcPts val="280"/>
              </a:spcBef>
              <a:buAutoNum type="arabicPeriod"/>
              <a:tabLst>
                <a:tab pos="164465" algn="l"/>
                <a:tab pos="166370" algn="l"/>
              </a:tabLst>
            </a:pP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	Create</a:t>
            </a:r>
            <a:r>
              <a:rPr sz="850" spc="-3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</a:t>
            </a:r>
            <a:r>
              <a:rPr sz="850" spc="-3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unique</a:t>
            </a:r>
            <a:r>
              <a:rPr sz="850" spc="-3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user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name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and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password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for</a:t>
            </a:r>
            <a:r>
              <a:rPr sz="850" spc="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future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access</a:t>
            </a:r>
            <a:r>
              <a:rPr sz="850" spc="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to</a:t>
            </a:r>
            <a:r>
              <a:rPr sz="850" spc="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MyBenefits.</a:t>
            </a:r>
            <a:r>
              <a:rPr lang="en-US" sz="850" spc="-10" dirty="0">
                <a:solidFill>
                  <a:srgbClr val="343233"/>
                </a:solidFill>
                <a:latin typeface="Arial"/>
                <a:cs typeface="Arial"/>
              </a:rPr>
              <a:t> </a:t>
            </a:r>
            <a:endParaRPr sz="850" dirty="0">
              <a:latin typeface="Arial"/>
              <a:cs typeface="Arial"/>
            </a:endParaRPr>
          </a:p>
          <a:p>
            <a:pPr marL="165100" marR="151130" indent="-152400">
              <a:lnSpc>
                <a:spcPct val="107500"/>
              </a:lnSpc>
              <a:spcBef>
                <a:spcPts val="320"/>
              </a:spcBef>
              <a:buAutoNum type="arabicPeriod"/>
              <a:tabLst>
                <a:tab pos="165100" algn="l"/>
                <a:tab pos="167005" algn="l"/>
              </a:tabLst>
            </a:pP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	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For</a:t>
            </a:r>
            <a:r>
              <a:rPr sz="850" spc="-3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security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purposes,</a:t>
            </a:r>
            <a:r>
              <a:rPr sz="850" spc="-3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choose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and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answer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three</a:t>
            </a:r>
            <a:r>
              <a:rPr sz="8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identity</a:t>
            </a:r>
            <a:r>
              <a:rPr sz="850" spc="-3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verification</a:t>
            </a:r>
            <a:r>
              <a:rPr sz="850" spc="-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questions</a:t>
            </a:r>
            <a:r>
              <a:rPr sz="8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that</a:t>
            </a:r>
            <a:r>
              <a:rPr sz="8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20" dirty="0">
                <a:solidFill>
                  <a:srgbClr val="343233"/>
                </a:solidFill>
                <a:latin typeface="Arial"/>
                <a:cs typeface="Arial"/>
              </a:rPr>
              <a:t>you’d</a:t>
            </a:r>
            <a:r>
              <a:rPr sz="8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be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asked</a:t>
            </a:r>
            <a:r>
              <a:rPr sz="850" spc="-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to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answer</a:t>
            </a:r>
            <a:r>
              <a:rPr sz="850" spc="-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in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the</a:t>
            </a:r>
            <a:r>
              <a:rPr sz="850" spc="-3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event</a:t>
            </a:r>
            <a:r>
              <a:rPr sz="850" spc="-4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you</a:t>
            </a:r>
            <a:r>
              <a:rPr sz="850" spc="-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forget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your</a:t>
            </a:r>
            <a:r>
              <a:rPr sz="850" spc="-4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password.</a:t>
            </a:r>
            <a:endParaRPr sz="850" dirty="0">
              <a:latin typeface="Arial"/>
              <a:cs typeface="Arial"/>
            </a:endParaRPr>
          </a:p>
          <a:p>
            <a:pPr marL="167005" indent="-154305">
              <a:lnSpc>
                <a:spcPct val="100000"/>
              </a:lnSpc>
              <a:spcBef>
                <a:spcPts val="359"/>
              </a:spcBef>
              <a:buAutoNum type="arabicPeriod"/>
              <a:tabLst>
                <a:tab pos="167005" algn="l"/>
              </a:tabLst>
            </a:pP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Read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and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agree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to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the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website’s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20" dirty="0">
                <a:solidFill>
                  <a:srgbClr val="343233"/>
                </a:solidFill>
                <a:latin typeface="Arial"/>
                <a:cs typeface="Arial"/>
              </a:rPr>
              <a:t>Terms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of</a:t>
            </a:r>
            <a:r>
              <a:rPr sz="8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20" dirty="0">
                <a:solidFill>
                  <a:srgbClr val="343233"/>
                </a:solidFill>
                <a:latin typeface="Arial"/>
                <a:cs typeface="Arial"/>
              </a:rPr>
              <a:t>Use.</a:t>
            </a:r>
            <a:endParaRPr sz="850" dirty="0">
              <a:latin typeface="Arial"/>
              <a:cs typeface="Arial"/>
            </a:endParaRPr>
          </a:p>
          <a:p>
            <a:pPr marL="164465" marR="125095" indent="-152400">
              <a:lnSpc>
                <a:spcPct val="107100"/>
              </a:lnSpc>
              <a:spcBef>
                <a:spcPts val="310"/>
              </a:spcBef>
              <a:buAutoNum type="arabicPeriod"/>
              <a:tabLst>
                <a:tab pos="164465" algn="l"/>
                <a:tab pos="166370" algn="l"/>
              </a:tabLst>
            </a:pP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	A</a:t>
            </a:r>
            <a:r>
              <a:rPr sz="8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confirmation</a:t>
            </a:r>
            <a:r>
              <a:rPr sz="850" spc="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of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your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registration</a:t>
            </a:r>
            <a:r>
              <a:rPr sz="850" spc="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will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be</a:t>
            </a:r>
            <a:r>
              <a:rPr sz="850" spc="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20" dirty="0">
                <a:solidFill>
                  <a:srgbClr val="343233"/>
                </a:solidFill>
                <a:latin typeface="Arial"/>
                <a:cs typeface="Arial"/>
              </a:rPr>
              <a:t>sent</a:t>
            </a:r>
            <a:r>
              <a:rPr sz="8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to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the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email</a:t>
            </a:r>
            <a:r>
              <a:rPr sz="850" spc="-3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address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you</a:t>
            </a:r>
            <a:r>
              <a:rPr sz="850" spc="-3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provided.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46748" y="5357336"/>
            <a:ext cx="2560955" cy="316738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050" b="1" dirty="0">
                <a:solidFill>
                  <a:srgbClr val="006AA8"/>
                </a:solidFill>
                <a:latin typeface="Arial"/>
                <a:cs typeface="Arial"/>
              </a:rPr>
              <a:t>Easily</a:t>
            </a:r>
            <a:r>
              <a:rPr sz="1050" dirty="0">
                <a:solidFill>
                  <a:srgbClr val="006AA8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srgbClr val="006AA8"/>
                </a:solidFill>
                <a:latin typeface="Arial"/>
                <a:cs typeface="Arial"/>
              </a:rPr>
              <a:t>navigate</a:t>
            </a:r>
            <a:r>
              <a:rPr sz="1050" dirty="0">
                <a:solidFill>
                  <a:srgbClr val="006AA8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srgbClr val="006AA8"/>
                </a:solidFill>
                <a:latin typeface="Arial"/>
                <a:cs typeface="Arial"/>
              </a:rPr>
              <a:t>through</a:t>
            </a:r>
            <a:r>
              <a:rPr sz="1050" spc="-5" dirty="0">
                <a:solidFill>
                  <a:srgbClr val="006AA8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srgbClr val="006AA8"/>
                </a:solidFill>
                <a:latin typeface="Arial"/>
                <a:cs typeface="Arial"/>
              </a:rPr>
              <a:t>your</a:t>
            </a:r>
            <a:r>
              <a:rPr sz="1050" spc="-5" dirty="0">
                <a:solidFill>
                  <a:srgbClr val="006AA8"/>
                </a:solidFill>
                <a:latin typeface="Times New Roman"/>
                <a:cs typeface="Times New Roman"/>
              </a:rPr>
              <a:t> </a:t>
            </a:r>
            <a:r>
              <a:rPr sz="1050" b="1" spc="-20" dirty="0">
                <a:solidFill>
                  <a:srgbClr val="006AA8"/>
                </a:solidFill>
                <a:latin typeface="Arial"/>
                <a:cs typeface="Arial"/>
              </a:rPr>
              <a:t>claim</a:t>
            </a:r>
            <a:endParaRPr sz="1050" dirty="0">
              <a:latin typeface="Arial"/>
              <a:cs typeface="Arial"/>
            </a:endParaRPr>
          </a:p>
          <a:p>
            <a:pPr marL="12700" marR="48895">
              <a:lnSpc>
                <a:spcPct val="108200"/>
              </a:lnSpc>
              <a:spcBef>
                <a:spcPts val="370"/>
              </a:spcBef>
            </a:pP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Once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you</a:t>
            </a:r>
            <a:r>
              <a:rPr sz="850" spc="-3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have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filed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claim</a:t>
            </a:r>
            <a:r>
              <a:rPr sz="8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through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your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company’s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claim</a:t>
            </a:r>
            <a:r>
              <a:rPr sz="850" spc="-4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submission</a:t>
            </a:r>
            <a:r>
              <a:rPr sz="850" spc="-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process</a:t>
            </a:r>
            <a:r>
              <a:rPr sz="850" spc="-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and</a:t>
            </a:r>
            <a:r>
              <a:rPr sz="850" spc="-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registered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25" dirty="0">
                <a:solidFill>
                  <a:srgbClr val="343233"/>
                </a:solidFill>
                <a:latin typeface="Arial"/>
                <a:cs typeface="Arial"/>
              </a:rPr>
              <a:t>on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MyBenefits,</a:t>
            </a:r>
            <a:r>
              <a:rPr sz="850" spc="-3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you</a:t>
            </a:r>
            <a:r>
              <a:rPr sz="850" spc="-3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can</a:t>
            </a:r>
            <a:r>
              <a:rPr sz="850" spc="-3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begin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to</a:t>
            </a:r>
            <a:r>
              <a:rPr sz="850" spc="-3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use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the</a:t>
            </a:r>
            <a:r>
              <a:rPr sz="850" spc="-3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site</a:t>
            </a:r>
            <a:r>
              <a:rPr sz="8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to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20" dirty="0">
                <a:solidFill>
                  <a:srgbClr val="343233"/>
                </a:solidFill>
                <a:latin typeface="Arial"/>
                <a:cs typeface="Arial"/>
              </a:rPr>
              <a:t>check</a:t>
            </a:r>
            <a:r>
              <a:rPr sz="8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claim</a:t>
            </a:r>
            <a:r>
              <a:rPr sz="850" spc="-4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status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as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well</a:t>
            </a:r>
            <a:r>
              <a:rPr sz="850" spc="-3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25" dirty="0">
                <a:solidFill>
                  <a:srgbClr val="343233"/>
                </a:solidFill>
                <a:latin typeface="Arial"/>
                <a:cs typeface="Arial"/>
              </a:rPr>
              <a:t>as:</a:t>
            </a:r>
            <a:endParaRPr sz="850" dirty="0">
              <a:latin typeface="Arial"/>
              <a:cs typeface="Arial"/>
            </a:endParaRPr>
          </a:p>
          <a:p>
            <a:pPr marL="12700" marR="155575">
              <a:lnSpc>
                <a:spcPct val="107500"/>
              </a:lnSpc>
              <a:spcBef>
                <a:spcPts val="690"/>
              </a:spcBef>
            </a:pPr>
            <a:r>
              <a:rPr sz="850" b="1" dirty="0">
                <a:solidFill>
                  <a:srgbClr val="343233"/>
                </a:solidFill>
                <a:latin typeface="Arial"/>
                <a:cs typeface="Arial"/>
              </a:rPr>
              <a:t>Update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b="1" dirty="0">
                <a:solidFill>
                  <a:srgbClr val="343233"/>
                </a:solidFill>
                <a:latin typeface="Arial"/>
                <a:cs typeface="Arial"/>
              </a:rPr>
              <a:t>your</a:t>
            </a:r>
            <a:r>
              <a:rPr sz="850" spc="-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b="1" dirty="0">
                <a:solidFill>
                  <a:srgbClr val="343233"/>
                </a:solidFill>
                <a:latin typeface="Arial"/>
                <a:cs typeface="Arial"/>
              </a:rPr>
              <a:t>claim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b="1" dirty="0">
                <a:solidFill>
                  <a:srgbClr val="343233"/>
                </a:solidFill>
                <a:latin typeface="Arial"/>
                <a:cs typeface="Arial"/>
              </a:rPr>
              <a:t>[and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b="1" spc="-10" dirty="0">
                <a:solidFill>
                  <a:srgbClr val="343233"/>
                </a:solidFill>
                <a:latin typeface="Arial"/>
                <a:cs typeface="Arial"/>
              </a:rPr>
              <a:t>leave]</a:t>
            </a:r>
            <a:r>
              <a:rPr sz="850" spc="-3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b="1" spc="-10" dirty="0">
                <a:solidFill>
                  <a:srgbClr val="343233"/>
                </a:solidFill>
                <a:latin typeface="Arial"/>
                <a:cs typeface="Arial"/>
              </a:rPr>
              <a:t>information:</a:t>
            </a:r>
            <a:r>
              <a:rPr sz="850" spc="50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Add</a:t>
            </a:r>
            <a:r>
              <a:rPr sz="8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and</a:t>
            </a:r>
            <a:r>
              <a:rPr sz="850" spc="-3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edit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key</a:t>
            </a:r>
            <a:r>
              <a:rPr sz="8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points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related</a:t>
            </a:r>
            <a:r>
              <a:rPr sz="8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to</a:t>
            </a:r>
            <a:r>
              <a:rPr sz="8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your</a:t>
            </a:r>
            <a:r>
              <a:rPr sz="8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claim,</a:t>
            </a:r>
            <a:r>
              <a:rPr sz="850" spc="-3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20" dirty="0">
                <a:solidFill>
                  <a:srgbClr val="343233"/>
                </a:solidFill>
                <a:latin typeface="Arial"/>
                <a:cs typeface="Arial"/>
              </a:rPr>
              <a:t>such</a:t>
            </a:r>
            <a:r>
              <a:rPr sz="8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as</a:t>
            </a:r>
            <a:r>
              <a:rPr sz="850" spc="-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your</a:t>
            </a:r>
            <a:r>
              <a:rPr sz="850" spc="-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contact</a:t>
            </a:r>
            <a:r>
              <a:rPr sz="850" spc="-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information,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any</a:t>
            </a:r>
            <a:r>
              <a:rPr sz="850" spc="-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changes</a:t>
            </a:r>
            <a:r>
              <a:rPr sz="8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in</a:t>
            </a:r>
            <a:r>
              <a:rPr sz="8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20" dirty="0">
                <a:solidFill>
                  <a:srgbClr val="343233"/>
                </a:solidFill>
                <a:latin typeface="Arial"/>
                <a:cs typeface="Arial"/>
              </a:rPr>
              <a:t>your</a:t>
            </a:r>
            <a:r>
              <a:rPr sz="8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condition</a:t>
            </a:r>
            <a:r>
              <a:rPr sz="850" spc="-3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and</a:t>
            </a:r>
            <a:r>
              <a:rPr sz="8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your</a:t>
            </a:r>
            <a:r>
              <a:rPr sz="850" spc="-3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expected</a:t>
            </a:r>
            <a:r>
              <a:rPr sz="8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return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to</a:t>
            </a:r>
            <a:r>
              <a:rPr sz="8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work</a:t>
            </a:r>
            <a:r>
              <a:rPr sz="850" spc="-4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20" dirty="0">
                <a:solidFill>
                  <a:srgbClr val="343233"/>
                </a:solidFill>
                <a:latin typeface="Arial"/>
                <a:cs typeface="Arial"/>
              </a:rPr>
              <a:t>date.</a:t>
            </a:r>
            <a:endParaRPr sz="850" dirty="0">
              <a:latin typeface="Arial"/>
              <a:cs typeface="Arial"/>
            </a:endParaRPr>
          </a:p>
          <a:p>
            <a:pPr marL="12700" marR="186055">
              <a:lnSpc>
                <a:spcPct val="107500"/>
              </a:lnSpc>
              <a:spcBef>
                <a:spcPts val="715"/>
              </a:spcBef>
            </a:pPr>
            <a:r>
              <a:rPr sz="850" b="1" dirty="0">
                <a:solidFill>
                  <a:srgbClr val="343233"/>
                </a:solidFill>
                <a:latin typeface="Arial"/>
                <a:cs typeface="Arial"/>
              </a:rPr>
              <a:t>Send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b="1" dirty="0">
                <a:solidFill>
                  <a:srgbClr val="343233"/>
                </a:solidFill>
                <a:latin typeface="Arial"/>
                <a:cs typeface="Arial"/>
              </a:rPr>
              <a:t>messages</a:t>
            </a:r>
            <a:r>
              <a:rPr sz="850" spc="-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b="1" dirty="0">
                <a:solidFill>
                  <a:srgbClr val="343233"/>
                </a:solidFill>
                <a:latin typeface="Arial"/>
                <a:cs typeface="Arial"/>
              </a:rPr>
              <a:t>and</a:t>
            </a:r>
            <a:r>
              <a:rPr sz="8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b="1" dirty="0">
                <a:solidFill>
                  <a:srgbClr val="343233"/>
                </a:solidFill>
                <a:latin typeface="Arial"/>
                <a:cs typeface="Arial"/>
              </a:rPr>
              <a:t>attachments</a:t>
            </a:r>
            <a:r>
              <a:rPr sz="850" spc="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b="1" dirty="0">
                <a:solidFill>
                  <a:srgbClr val="343233"/>
                </a:solidFill>
                <a:latin typeface="Arial"/>
                <a:cs typeface="Arial"/>
              </a:rPr>
              <a:t>to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b="1" spc="-10" dirty="0">
                <a:solidFill>
                  <a:srgbClr val="343233"/>
                </a:solidFill>
                <a:latin typeface="Arial"/>
                <a:cs typeface="Arial"/>
              </a:rPr>
              <a:t>MetLife: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Communicate</a:t>
            </a:r>
            <a:r>
              <a:rPr sz="8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with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your</a:t>
            </a:r>
            <a:r>
              <a:rPr sz="850" spc="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MetLife</a:t>
            </a:r>
            <a:r>
              <a:rPr sz="850" spc="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Case</a:t>
            </a:r>
            <a:r>
              <a:rPr sz="850" spc="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Manager</a:t>
            </a:r>
            <a:r>
              <a:rPr sz="850" spc="50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by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sending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messages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or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questions</a:t>
            </a:r>
            <a:r>
              <a:rPr sz="850" spc="-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and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uploading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required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documents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to</a:t>
            </a:r>
            <a:r>
              <a:rPr sz="8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help</a:t>
            </a:r>
            <a:r>
              <a:rPr sz="850" spc="-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expedite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your</a:t>
            </a:r>
            <a:r>
              <a:rPr sz="8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claim.</a:t>
            </a:r>
            <a:endParaRPr sz="8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850" b="1" spc="-10" dirty="0">
                <a:solidFill>
                  <a:srgbClr val="343233"/>
                </a:solidFill>
                <a:latin typeface="Arial"/>
                <a:cs typeface="Arial"/>
              </a:rPr>
              <a:t>Receive</a:t>
            </a:r>
            <a:r>
              <a:rPr sz="8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b="1" dirty="0">
                <a:solidFill>
                  <a:srgbClr val="343233"/>
                </a:solidFill>
                <a:latin typeface="Arial"/>
                <a:cs typeface="Arial"/>
              </a:rPr>
              <a:t>alerts</a:t>
            </a:r>
            <a:r>
              <a:rPr sz="8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b="1" spc="-10" dirty="0">
                <a:solidFill>
                  <a:srgbClr val="343233"/>
                </a:solidFill>
                <a:latin typeface="Arial"/>
                <a:cs typeface="Arial"/>
              </a:rPr>
              <a:t>about</a:t>
            </a:r>
            <a:r>
              <a:rPr sz="850" spc="-3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b="1" spc="-20" dirty="0">
                <a:solidFill>
                  <a:srgbClr val="343233"/>
                </a:solidFill>
                <a:latin typeface="Arial"/>
                <a:cs typeface="Arial"/>
              </a:rPr>
              <a:t>your</a:t>
            </a:r>
            <a:r>
              <a:rPr sz="8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b="1" spc="-10" dirty="0">
                <a:solidFill>
                  <a:srgbClr val="343233"/>
                </a:solidFill>
                <a:latin typeface="Arial"/>
                <a:cs typeface="Arial"/>
              </a:rPr>
              <a:t>claim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b="1" spc="-10" dirty="0">
                <a:solidFill>
                  <a:srgbClr val="343233"/>
                </a:solidFill>
                <a:latin typeface="Arial"/>
                <a:cs typeface="Arial"/>
              </a:rPr>
              <a:t>status:</a:t>
            </a:r>
            <a:endParaRPr sz="850" dirty="0">
              <a:latin typeface="Arial"/>
              <a:cs typeface="Arial"/>
            </a:endParaRPr>
          </a:p>
          <a:p>
            <a:pPr marL="12700" marR="5080">
              <a:lnSpc>
                <a:spcPct val="108200"/>
              </a:lnSpc>
            </a:pP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You</a:t>
            </a:r>
            <a:r>
              <a:rPr sz="850" spc="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can</a:t>
            </a:r>
            <a:r>
              <a:rPr sz="850" spc="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sign</a:t>
            </a:r>
            <a:r>
              <a:rPr sz="850" spc="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up</a:t>
            </a:r>
            <a:r>
              <a:rPr sz="850" spc="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to</a:t>
            </a:r>
            <a:r>
              <a:rPr sz="850" spc="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be</a:t>
            </a:r>
            <a:r>
              <a:rPr sz="850" spc="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notified</a:t>
            </a:r>
            <a:r>
              <a:rPr sz="850" spc="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via</a:t>
            </a:r>
            <a:r>
              <a:rPr sz="850" spc="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email</a:t>
            </a:r>
            <a:r>
              <a:rPr sz="850" spc="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for</a:t>
            </a:r>
            <a:r>
              <a:rPr sz="850" spc="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</a:t>
            </a:r>
            <a:r>
              <a:rPr sz="850" spc="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change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in</a:t>
            </a:r>
            <a:r>
              <a:rPr sz="850" spc="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your</a:t>
            </a:r>
            <a:r>
              <a:rPr sz="850" spc="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claim</a:t>
            </a:r>
            <a:r>
              <a:rPr sz="85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status,</a:t>
            </a:r>
            <a:r>
              <a:rPr sz="850" spc="3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like</a:t>
            </a:r>
            <a:r>
              <a:rPr sz="850" spc="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approval</a:t>
            </a:r>
            <a:r>
              <a:rPr sz="850" spc="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of</a:t>
            </a:r>
            <a:r>
              <a:rPr sz="850" spc="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your</a:t>
            </a:r>
            <a:r>
              <a:rPr sz="850" spc="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claim.</a:t>
            </a:r>
            <a:endParaRPr sz="8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850" b="1" spc="-10" dirty="0">
                <a:solidFill>
                  <a:srgbClr val="343233"/>
                </a:solidFill>
                <a:latin typeface="Arial"/>
                <a:cs typeface="Arial"/>
              </a:rPr>
              <a:t>Sign</a:t>
            </a:r>
            <a:r>
              <a:rPr sz="850" spc="-3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b="1" dirty="0">
                <a:solidFill>
                  <a:srgbClr val="343233"/>
                </a:solidFill>
                <a:latin typeface="Arial"/>
                <a:cs typeface="Arial"/>
              </a:rPr>
              <a:t>up</a:t>
            </a:r>
            <a:r>
              <a:rPr sz="850" spc="-4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b="1" dirty="0">
                <a:solidFill>
                  <a:srgbClr val="343233"/>
                </a:solidFill>
                <a:latin typeface="Arial"/>
                <a:cs typeface="Arial"/>
              </a:rPr>
              <a:t>for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b="1" spc="-10" dirty="0">
                <a:solidFill>
                  <a:srgbClr val="343233"/>
                </a:solidFill>
                <a:latin typeface="Arial"/>
                <a:cs typeface="Arial"/>
              </a:rPr>
              <a:t>direct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b="1" spc="-10" dirty="0">
                <a:solidFill>
                  <a:srgbClr val="343233"/>
                </a:solidFill>
                <a:latin typeface="Arial"/>
                <a:cs typeface="Arial"/>
              </a:rPr>
              <a:t>deposit:</a:t>
            </a:r>
            <a:endParaRPr sz="850" dirty="0">
              <a:latin typeface="Arial"/>
              <a:cs typeface="Arial"/>
            </a:endParaRPr>
          </a:p>
          <a:p>
            <a:pPr marL="12700" marR="112395">
              <a:lnSpc>
                <a:spcPct val="108200"/>
              </a:lnSpc>
            </a:pP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Once</a:t>
            </a:r>
            <a:r>
              <a:rPr sz="850" spc="-3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20" dirty="0">
                <a:solidFill>
                  <a:srgbClr val="343233"/>
                </a:solidFill>
                <a:latin typeface="Arial"/>
                <a:cs typeface="Arial"/>
              </a:rPr>
              <a:t>your</a:t>
            </a:r>
            <a:r>
              <a:rPr sz="850" spc="-3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claim</a:t>
            </a:r>
            <a:r>
              <a:rPr sz="850" spc="-3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is</a:t>
            </a:r>
            <a:r>
              <a:rPr sz="850" spc="-4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20" dirty="0">
                <a:solidFill>
                  <a:srgbClr val="343233"/>
                </a:solidFill>
                <a:latin typeface="Arial"/>
                <a:cs typeface="Arial"/>
              </a:rPr>
              <a:t>approved,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link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your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bank</a:t>
            </a:r>
            <a:r>
              <a:rPr sz="850" spc="-2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account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for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direct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20" dirty="0">
                <a:solidFill>
                  <a:srgbClr val="343233"/>
                </a:solidFill>
                <a:latin typeface="Arial"/>
                <a:cs typeface="Arial"/>
              </a:rPr>
              <a:t>deposits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343233"/>
                </a:solidFill>
                <a:latin typeface="Arial"/>
                <a:cs typeface="Arial"/>
              </a:rPr>
              <a:t>of</a:t>
            </a:r>
            <a:r>
              <a:rPr sz="850" spc="-15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20" dirty="0">
                <a:solidFill>
                  <a:srgbClr val="343233"/>
                </a:solidFill>
                <a:latin typeface="Arial"/>
                <a:cs typeface="Arial"/>
              </a:rPr>
              <a:t>your</a:t>
            </a:r>
            <a:r>
              <a:rPr sz="850" spc="-1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benefit</a:t>
            </a:r>
            <a:r>
              <a:rPr sz="850" spc="-20" dirty="0">
                <a:solidFill>
                  <a:srgbClr val="343233"/>
                </a:solidFill>
                <a:latin typeface="Times New Roman"/>
                <a:cs typeface="Times New Roman"/>
              </a:rPr>
              <a:t> </a:t>
            </a:r>
            <a:r>
              <a:rPr sz="850" spc="-10" dirty="0">
                <a:solidFill>
                  <a:srgbClr val="343233"/>
                </a:solidFill>
                <a:latin typeface="Arial"/>
                <a:cs typeface="Arial"/>
              </a:rPr>
              <a:t>payments.]</a:t>
            </a:r>
            <a:endParaRPr sz="850" dirty="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4083" y="9319259"/>
            <a:ext cx="557783" cy="12192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5483" y="9317735"/>
            <a:ext cx="182880" cy="9905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746750" y="8718296"/>
            <a:ext cx="14173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009EDC"/>
                </a:solidFill>
                <a:latin typeface="Arial"/>
                <a:cs typeface="Arial"/>
              </a:rPr>
              <a:t>metlife.com/mybenefits</a:t>
            </a:r>
            <a:endParaRPr sz="100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66344" y="9340595"/>
            <a:ext cx="680085" cy="123825"/>
            <a:chOff x="466344" y="9340595"/>
            <a:chExt cx="680085" cy="123825"/>
          </a:xfrm>
        </p:grpSpPr>
        <p:sp>
          <p:nvSpPr>
            <p:cNvPr id="12" name="object 12"/>
            <p:cNvSpPr/>
            <p:nvPr/>
          </p:nvSpPr>
          <p:spPr>
            <a:xfrm>
              <a:off x="466344" y="9342881"/>
              <a:ext cx="30480" cy="15240"/>
            </a:xfrm>
            <a:custGeom>
              <a:avLst/>
              <a:gdLst/>
              <a:ahLst/>
              <a:cxnLst/>
              <a:rect l="l" t="t" r="r" b="b"/>
              <a:pathLst>
                <a:path w="30479" h="15240">
                  <a:moveTo>
                    <a:pt x="0" y="0"/>
                  </a:moveTo>
                  <a:lnTo>
                    <a:pt x="21336" y="0"/>
                  </a:lnTo>
                </a:path>
                <a:path w="30479" h="15240">
                  <a:moveTo>
                    <a:pt x="0" y="10667"/>
                  </a:moveTo>
                  <a:lnTo>
                    <a:pt x="27432" y="10667"/>
                  </a:lnTo>
                </a:path>
                <a:path w="30479" h="15240">
                  <a:moveTo>
                    <a:pt x="0" y="15239"/>
                  </a:moveTo>
                  <a:lnTo>
                    <a:pt x="30480" y="15239"/>
                  </a:lnTo>
                </a:path>
              </a:pathLst>
            </a:custGeom>
            <a:ln w="3175">
              <a:solidFill>
                <a:srgbClr val="3D3B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4548" y="9340595"/>
              <a:ext cx="323088" cy="5486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83692" y="9394697"/>
              <a:ext cx="269875" cy="0"/>
            </a:xfrm>
            <a:custGeom>
              <a:avLst/>
              <a:gdLst/>
              <a:ahLst/>
              <a:cxnLst/>
              <a:rect l="l" t="t" r="r" b="b"/>
              <a:pathLst>
                <a:path w="269875">
                  <a:moveTo>
                    <a:pt x="0" y="0"/>
                  </a:moveTo>
                  <a:lnTo>
                    <a:pt x="1524" y="0"/>
                  </a:lnTo>
                </a:path>
                <a:path w="269875">
                  <a:moveTo>
                    <a:pt x="268224" y="0"/>
                  </a:moveTo>
                  <a:lnTo>
                    <a:pt x="269748" y="0"/>
                  </a:lnTo>
                </a:path>
              </a:pathLst>
            </a:custGeom>
            <a:ln w="3175">
              <a:solidFill>
                <a:srgbClr val="363435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6344" y="9340595"/>
              <a:ext cx="679704" cy="1234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1316" y="8044688"/>
            <a:ext cx="6914515" cy="1271502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63500" marR="665480">
              <a:lnSpc>
                <a:spcPts val="1150"/>
              </a:lnSpc>
              <a:spcBef>
                <a:spcPts val="175"/>
              </a:spcBef>
            </a:pPr>
            <a:r>
              <a:rPr sz="975" spc="-15" baseline="25641" dirty="0">
                <a:solidFill>
                  <a:srgbClr val="A5A8AB"/>
                </a:solidFill>
                <a:latin typeface="Arial"/>
                <a:cs typeface="Arial"/>
              </a:rPr>
              <a:t>1.</a:t>
            </a:r>
            <a:r>
              <a:rPr sz="975" spc="-52" baseline="25641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To</a:t>
            </a:r>
            <a:r>
              <a:rPr sz="1000" spc="-2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use</a:t>
            </a:r>
            <a:r>
              <a:rPr sz="1000" spc="-2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the</a:t>
            </a:r>
            <a:r>
              <a:rPr sz="1000" spc="-2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MetLife</a:t>
            </a:r>
            <a:r>
              <a:rPr sz="1000" spc="-2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mobile</a:t>
            </a:r>
            <a:r>
              <a:rPr sz="1000" spc="-1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app,</a:t>
            </a:r>
            <a:r>
              <a:rPr sz="1000" spc="-2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employees</a:t>
            </a:r>
            <a:r>
              <a:rPr sz="1000" spc="-1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can</a:t>
            </a:r>
            <a:r>
              <a:rPr sz="1000" spc="-2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choose</a:t>
            </a:r>
            <a:r>
              <a:rPr sz="1000" spc="-2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to</a:t>
            </a:r>
            <a:r>
              <a:rPr sz="1000" spc="-2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register</a:t>
            </a:r>
            <a:r>
              <a:rPr sz="1000" spc="-1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at</a:t>
            </a:r>
            <a:r>
              <a:rPr sz="1000" spc="-2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20" dirty="0">
                <a:solidFill>
                  <a:srgbClr val="A5A8AB"/>
                </a:solidFill>
                <a:latin typeface="Arial"/>
                <a:cs typeface="Arial"/>
              </a:rPr>
              <a:t>metlife.com/</a:t>
            </a:r>
            <a:r>
              <a:rPr sz="1000" spc="-2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20" dirty="0">
                <a:solidFill>
                  <a:srgbClr val="A5A8AB"/>
                </a:solidFill>
                <a:latin typeface="Arial"/>
                <a:cs typeface="Arial"/>
              </a:rPr>
              <a:t>mybenefits</a:t>
            </a:r>
            <a:r>
              <a:rPr sz="1000" spc="-1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from</a:t>
            </a:r>
            <a:r>
              <a:rPr sz="1000" spc="-2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a</a:t>
            </a:r>
            <a:r>
              <a:rPr sz="1000" spc="-3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computer</a:t>
            </a:r>
            <a:r>
              <a:rPr sz="1000" spc="-1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25" dirty="0">
                <a:solidFill>
                  <a:srgbClr val="A5A8AB"/>
                </a:solidFill>
                <a:latin typeface="Arial"/>
                <a:cs typeface="Arial"/>
              </a:rPr>
              <a:t>or</a:t>
            </a:r>
            <a:r>
              <a:rPr sz="1000" spc="-2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directly</a:t>
            </a:r>
            <a:r>
              <a:rPr sz="1000" spc="-3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through</a:t>
            </a:r>
            <a:r>
              <a:rPr sz="1000" spc="-3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the</a:t>
            </a:r>
            <a:r>
              <a:rPr sz="1000" spc="-4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app.</a:t>
            </a:r>
            <a:r>
              <a:rPr sz="1000" spc="-3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Certain</a:t>
            </a:r>
            <a:r>
              <a:rPr sz="1000" spc="-3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features</a:t>
            </a:r>
            <a:r>
              <a:rPr sz="1000" spc="-3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of</a:t>
            </a:r>
            <a:r>
              <a:rPr sz="1000" spc="-3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the</a:t>
            </a:r>
            <a:r>
              <a:rPr sz="1000" spc="-4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MetLife</a:t>
            </a:r>
            <a:r>
              <a:rPr sz="1000" spc="-3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Mobile</a:t>
            </a:r>
            <a:r>
              <a:rPr sz="1000" spc="-3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App</a:t>
            </a:r>
            <a:r>
              <a:rPr sz="1000" spc="-4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are</a:t>
            </a:r>
            <a:r>
              <a:rPr sz="1000" spc="-3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not</a:t>
            </a:r>
            <a:r>
              <a:rPr sz="1000" spc="-3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available</a:t>
            </a:r>
            <a:r>
              <a:rPr sz="1000" spc="-3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for</a:t>
            </a:r>
            <a:r>
              <a:rPr sz="1000" spc="-3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all</a:t>
            </a:r>
            <a:r>
              <a:rPr sz="1000" spc="-4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MetLife</a:t>
            </a:r>
            <a:r>
              <a:rPr sz="1000" spc="-3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Dental</a:t>
            </a:r>
            <a:r>
              <a:rPr sz="1000" spc="-4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Plans.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5"/>
              </a:spcBef>
            </a:pPr>
            <a:endParaRPr sz="1000" dirty="0">
              <a:latin typeface="Arial"/>
              <a:cs typeface="Arial"/>
            </a:endParaRPr>
          </a:p>
          <a:p>
            <a:pPr marL="63500" marR="438150">
              <a:lnSpc>
                <a:spcPct val="99500"/>
              </a:lnSpc>
              <a:spcBef>
                <a:spcPts val="5"/>
              </a:spcBef>
            </a:pP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Like</a:t>
            </a:r>
            <a:r>
              <a:rPr sz="1000" spc="-2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most</a:t>
            </a:r>
            <a:r>
              <a:rPr sz="1000" spc="-1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group</a:t>
            </a:r>
            <a:r>
              <a:rPr sz="1000" spc="-2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disability</a:t>
            </a:r>
            <a:r>
              <a:rPr sz="1000" spc="-2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insurance</a:t>
            </a:r>
            <a:r>
              <a:rPr sz="1000" spc="-4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policies,</a:t>
            </a:r>
            <a:r>
              <a:rPr sz="1000" spc="-3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MetLife</a:t>
            </a:r>
            <a:r>
              <a:rPr sz="1000" spc="-3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policies</a:t>
            </a:r>
            <a:r>
              <a:rPr sz="1000" spc="-2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contain</a:t>
            </a:r>
            <a:r>
              <a:rPr sz="1000" spc="-2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certain</a:t>
            </a:r>
            <a:r>
              <a:rPr sz="1000" spc="-1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exclusions,</a:t>
            </a:r>
            <a:r>
              <a:rPr sz="1000" spc="-4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exceptions,</a:t>
            </a:r>
            <a:r>
              <a:rPr sz="1000" spc="-5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waiting</a:t>
            </a:r>
            <a:r>
              <a:rPr sz="1000" spc="-1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periods,</a:t>
            </a:r>
            <a:r>
              <a:rPr sz="1000" spc="-5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reductions,</a:t>
            </a:r>
            <a:r>
              <a:rPr sz="1000" spc="-5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limitations</a:t>
            </a:r>
            <a:r>
              <a:rPr sz="1000" spc="-3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and</a:t>
            </a:r>
            <a:r>
              <a:rPr sz="1000" spc="-2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terms</a:t>
            </a:r>
            <a:r>
              <a:rPr sz="1000" spc="-1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for</a:t>
            </a:r>
            <a:r>
              <a:rPr sz="1000" spc="-2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A5A8AB"/>
                </a:solidFill>
                <a:latin typeface="Arial"/>
                <a:cs typeface="Arial"/>
              </a:rPr>
              <a:t>keeping</a:t>
            </a:r>
            <a:r>
              <a:rPr sz="1000" spc="-4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them</a:t>
            </a:r>
            <a:r>
              <a:rPr sz="1000" spc="-2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in</a:t>
            </a:r>
            <a:r>
              <a:rPr sz="1000" spc="-2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A5A8AB"/>
                </a:solidFill>
                <a:latin typeface="Arial"/>
                <a:cs typeface="Arial"/>
              </a:rPr>
              <a:t>force</a:t>
            </a:r>
            <a:r>
              <a:rPr lang="en-US" sz="1000" dirty="0">
                <a:solidFill>
                  <a:srgbClr val="A5A8AB"/>
                </a:solidFill>
                <a:latin typeface="Arial"/>
                <a:cs typeface="Arial"/>
              </a:rPr>
              <a:t>. Ask your MetLife group representative for complete costs and details</a:t>
            </a:r>
            <a:r>
              <a:rPr sz="1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.</a:t>
            </a:r>
            <a:r>
              <a:rPr sz="1000" spc="-35" dirty="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  <a:p>
            <a:pPr marL="2631440">
              <a:lnSpc>
                <a:spcPct val="100000"/>
              </a:lnSpc>
            </a:pPr>
            <a:r>
              <a:rPr lang="en-US" sz="900" b="1" spc="-10" dirty="0">
                <a:solidFill>
                  <a:srgbClr val="A5A8AB"/>
                </a:solidFill>
                <a:latin typeface="Arial"/>
                <a:cs typeface="Arial"/>
              </a:rPr>
              <a:t>Metropolitan</a:t>
            </a:r>
            <a:r>
              <a:rPr lang="en-US" sz="900" spc="-3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lang="en-US" sz="900" b="1" dirty="0">
                <a:solidFill>
                  <a:srgbClr val="A5A8AB"/>
                </a:solidFill>
                <a:latin typeface="Arial"/>
                <a:cs typeface="Arial"/>
              </a:rPr>
              <a:t>Life</a:t>
            </a:r>
            <a:r>
              <a:rPr lang="en-US" sz="900" spc="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lang="en-US" sz="900" b="1" spc="-10" dirty="0">
                <a:solidFill>
                  <a:srgbClr val="A5A8AB"/>
                </a:solidFill>
                <a:latin typeface="Arial"/>
                <a:cs typeface="Arial"/>
              </a:rPr>
              <a:t>Insurance</a:t>
            </a:r>
            <a:r>
              <a:rPr lang="en-US" sz="900" spc="-2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lang="en-US" sz="900" b="1" dirty="0">
                <a:solidFill>
                  <a:srgbClr val="A5A8AB"/>
                </a:solidFill>
                <a:latin typeface="Arial"/>
                <a:cs typeface="Arial"/>
              </a:rPr>
              <a:t>Company</a:t>
            </a:r>
            <a:r>
              <a:rPr lang="en-US" sz="900" spc="22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lang="en-US" sz="900" dirty="0">
                <a:solidFill>
                  <a:srgbClr val="A5A8AB"/>
                </a:solidFill>
                <a:latin typeface="Arial"/>
                <a:cs typeface="Arial"/>
              </a:rPr>
              <a:t>|</a:t>
            </a:r>
            <a:r>
              <a:rPr lang="en-US" sz="900" spc="25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lang="en-US" sz="900" dirty="0">
                <a:solidFill>
                  <a:srgbClr val="A5A8AB"/>
                </a:solidFill>
                <a:latin typeface="Arial"/>
                <a:cs typeface="Arial"/>
              </a:rPr>
              <a:t>200</a:t>
            </a:r>
            <a:r>
              <a:rPr lang="en-US" sz="900" spc="1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lang="en-US" sz="900" spc="-10" dirty="0">
                <a:solidFill>
                  <a:srgbClr val="A5A8AB"/>
                </a:solidFill>
                <a:latin typeface="Arial"/>
                <a:cs typeface="Arial"/>
              </a:rPr>
              <a:t>Park</a:t>
            </a:r>
            <a:r>
              <a:rPr lang="en-US" sz="900" spc="-5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lang="en-US" sz="900" dirty="0">
                <a:solidFill>
                  <a:srgbClr val="A5A8AB"/>
                </a:solidFill>
                <a:latin typeface="Arial"/>
                <a:cs typeface="Arial"/>
              </a:rPr>
              <a:t>Avenue</a:t>
            </a:r>
            <a:r>
              <a:rPr lang="en-US" sz="900" spc="229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lang="en-US" sz="900" dirty="0">
                <a:solidFill>
                  <a:srgbClr val="A5A8AB"/>
                </a:solidFill>
                <a:latin typeface="Arial"/>
                <a:cs typeface="Arial"/>
              </a:rPr>
              <a:t>|</a:t>
            </a:r>
            <a:r>
              <a:rPr lang="en-US" sz="900" spc="254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lang="en-US" sz="900" dirty="0">
                <a:solidFill>
                  <a:srgbClr val="A5A8AB"/>
                </a:solidFill>
                <a:latin typeface="Arial"/>
                <a:cs typeface="Arial"/>
              </a:rPr>
              <a:t>New</a:t>
            </a:r>
            <a:r>
              <a:rPr lang="en-US" sz="900" spc="-1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lang="en-US" sz="900" spc="-10" dirty="0">
                <a:solidFill>
                  <a:srgbClr val="A5A8AB"/>
                </a:solidFill>
                <a:latin typeface="Arial"/>
                <a:cs typeface="Arial"/>
              </a:rPr>
              <a:t>York,</a:t>
            </a:r>
            <a:r>
              <a:rPr lang="en-US" sz="900" spc="-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lang="en-US" sz="900" dirty="0">
                <a:solidFill>
                  <a:srgbClr val="A5A8AB"/>
                </a:solidFill>
                <a:latin typeface="Arial"/>
                <a:cs typeface="Arial"/>
              </a:rPr>
              <a:t>NY</a:t>
            </a:r>
            <a:r>
              <a:rPr lang="en-US" sz="900" spc="-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lang="en-US" sz="900" spc="-10" dirty="0">
                <a:solidFill>
                  <a:srgbClr val="A5A8AB"/>
                </a:solidFill>
                <a:latin typeface="Arial"/>
                <a:cs typeface="Arial"/>
              </a:rPr>
              <a:t>10166</a:t>
            </a:r>
            <a:endParaRPr lang="en-US" sz="900" dirty="0">
              <a:latin typeface="Arial"/>
              <a:cs typeface="Arial"/>
            </a:endParaRPr>
          </a:p>
          <a:p>
            <a:pPr marL="3533140">
              <a:lnSpc>
                <a:spcPct val="100000"/>
              </a:lnSpc>
              <a:spcBef>
                <a:spcPts val="204"/>
              </a:spcBef>
            </a:pPr>
            <a:r>
              <a:rPr lang="nb-NO" sz="600" spc="-10" dirty="0">
                <a:solidFill>
                  <a:srgbClr val="A5A8AB"/>
                </a:solidFill>
                <a:latin typeface="Arial"/>
                <a:cs typeface="Arial"/>
              </a:rPr>
              <a:t>L0225046655[exp0227][All States][DC,GU,MP,PR,VI] </a:t>
            </a:r>
            <a:r>
              <a:rPr sz="600" dirty="0">
                <a:solidFill>
                  <a:srgbClr val="A5A8AB"/>
                </a:solidFill>
                <a:latin typeface="Arial"/>
                <a:cs typeface="Arial"/>
              </a:rPr>
              <a:t>©</a:t>
            </a:r>
            <a:r>
              <a:rPr sz="600" spc="5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lang="en-US" sz="600" dirty="0">
                <a:solidFill>
                  <a:srgbClr val="A5A8AB"/>
                </a:solidFill>
                <a:latin typeface="Arial"/>
                <a:cs typeface="Arial"/>
              </a:rPr>
              <a:t>2025</a:t>
            </a:r>
            <a:r>
              <a:rPr sz="600" spc="3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A5A8AB"/>
                </a:solidFill>
                <a:latin typeface="Arial"/>
                <a:cs typeface="Arial"/>
              </a:rPr>
              <a:t>MetLife</a:t>
            </a:r>
            <a:r>
              <a:rPr sz="600" spc="40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600" spc="-10" dirty="0">
                <a:solidFill>
                  <a:srgbClr val="A5A8AB"/>
                </a:solidFill>
                <a:latin typeface="Arial"/>
                <a:cs typeface="Arial"/>
              </a:rPr>
              <a:t>Services</a:t>
            </a:r>
            <a:r>
              <a:rPr sz="600" spc="3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600" dirty="0">
                <a:solidFill>
                  <a:srgbClr val="A5A8AB"/>
                </a:solidFill>
                <a:latin typeface="Arial"/>
                <a:cs typeface="Arial"/>
              </a:rPr>
              <a:t>and</a:t>
            </a:r>
            <a:r>
              <a:rPr sz="600" spc="2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600" spc="-10" dirty="0">
                <a:solidFill>
                  <a:srgbClr val="A5A8AB"/>
                </a:solidFill>
                <a:latin typeface="Arial"/>
                <a:cs typeface="Arial"/>
              </a:rPr>
              <a:t>Solutions,</a:t>
            </a:r>
            <a:r>
              <a:rPr sz="600" spc="35" dirty="0">
                <a:solidFill>
                  <a:srgbClr val="A5A8AB"/>
                </a:solidFill>
                <a:latin typeface="Times New Roman"/>
                <a:cs typeface="Times New Roman"/>
              </a:rPr>
              <a:t> </a:t>
            </a:r>
            <a:r>
              <a:rPr sz="600" spc="-25" dirty="0">
                <a:solidFill>
                  <a:srgbClr val="A5A8AB"/>
                </a:solidFill>
                <a:latin typeface="Arial"/>
                <a:cs typeface="Arial"/>
              </a:rPr>
              <a:t>LLC</a:t>
            </a:r>
            <a:endParaRPr sz="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f5af0f96-557c-40e5-b74f-4de88d247c44" ContentTypeId="0x0101" PreviousValue="false" LastSyncTimeStamp="2015-12-10T20:09:36Z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B53929991CC8479D17FB1A1BC79D63" ma:contentTypeVersion="35" ma:contentTypeDescription="Create a new document." ma:contentTypeScope="" ma:versionID="6eb6da17a6d6466f18a4585598a79f1a">
  <xsd:schema xmlns:xsd="http://www.w3.org/2001/XMLSchema" xmlns:xs="http://www.w3.org/2001/XMLSchema" xmlns:p="http://schemas.microsoft.com/office/2006/metadata/properties" xmlns:ns2="d18c1617-1ac8-4b22-9cef-b2ac240d88cb" xmlns:ns3="62337cb1-c48c-4064-a658-d30ef29fd989" xmlns:ns4="5e68b112-ecba-43bf-a79d-71f8ef3b9ca4" xmlns:ns5="b9f8672b-3ac3-489b-85be-9c8c958e969c" targetNamespace="http://schemas.microsoft.com/office/2006/metadata/properties" ma:root="true" ma:fieldsID="2471113b3de62892009bff74f7badc42" ns2:_="" ns3:_="" ns4:_="" ns5:_="">
    <xsd:import namespace="d18c1617-1ac8-4b22-9cef-b2ac240d88cb"/>
    <xsd:import namespace="62337cb1-c48c-4064-a658-d30ef29fd989"/>
    <xsd:import namespace="5e68b112-ecba-43bf-a79d-71f8ef3b9ca4"/>
    <xsd:import namespace="b9f8672b-3ac3-489b-85be-9c8c958e969c"/>
    <xsd:element name="properties">
      <xsd:complexType>
        <xsd:sequence>
          <xsd:element name="documentManagement">
            <xsd:complexType>
              <xsd:all>
                <xsd:element ref="ns2:TaxKeywordTaxHTField" minOccurs="0"/>
                <xsd:element ref="ns2:TaxCatchAll" minOccurs="0"/>
                <xsd:element ref="ns2:TaxCatchAllLabel" minOccurs="0"/>
                <xsd:element ref="ns2:hae69c9a3b974f6ea09ed5059cd93782" minOccurs="0"/>
                <xsd:element ref="ns2:aa413b61045448e6bc230aa29a84eb0b" minOccurs="0"/>
                <xsd:element ref="ns2:o2a67a7f239d463099c84f831d9f71a7" minOccurs="0"/>
                <xsd:element ref="ns2:pc3a60732cff4bd6a1032848edf6a57b" minOccurs="0"/>
                <xsd:element ref="ns3:AttachmentType" minOccurs="0"/>
                <xsd:element ref="ns3:DocumentName" minOccurs="0"/>
                <xsd:element ref="ns3:UploadedBy" minOccurs="0"/>
                <xsd:element ref="ns3:CreatedDate" minOccurs="0"/>
                <xsd:element ref="ns3:pID" minOccurs="0"/>
                <xsd:element ref="ns3:Archive" minOccurs="0"/>
                <xsd:element ref="ns3:MediaServiceMetadata" minOccurs="0"/>
                <xsd:element ref="ns3:MediaServiceFastMetadata" minOccurs="0"/>
                <xsd:element ref="ns3:Tags" minOccurs="0"/>
                <xsd:element ref="ns3:lcf76f155ced4ddcb4097134ff3c332f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ExtractedText_x0028_MediaServiceOCR_x0029_" minOccurs="0"/>
                <xsd:element ref="ns4:MediaServiceDateTaken" minOccurs="0"/>
                <xsd:element ref="ns4:MediaLengthInSeconds" minOccurs="0"/>
                <xsd:element ref="ns4:MediaServiceObjectDetectorVersions" minOccurs="0"/>
                <xsd:element ref="ns4:MediaServiceSearchProperties" minOccurs="0"/>
                <xsd:element ref="ns5:SharedWithUsers" minOccurs="0"/>
                <xsd:element ref="ns5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8c1617-1ac8-4b22-9cef-b2ac240d88cb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8" nillable="true" ma:taxonomy="true" ma:internalName="TaxKeywordTaxHTField" ma:taxonomyFieldName="TaxKeyword" ma:displayName="Enterprise Keywords" ma:fieldId="{23f27201-bee3-471e-b2e7-b64fd8b7ca38}" ma:taxonomyMulti="true" ma:sspId="f5af0f96-557c-40e5-b74f-4de88d247c44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24ffbd89-3f53-4786-9997-f458af39c3de}" ma:internalName="TaxCatchAll" ma:showField="CatchAllData" ma:web="2b38fbb7-6832-47ed-8a48-3d41c51e60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24ffbd89-3f53-4786-9997-f458af39c3de}" ma:internalName="TaxCatchAllLabel" ma:readOnly="true" ma:showField="CatchAllDataLabel" ma:web="2b38fbb7-6832-47ed-8a48-3d41c51e60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hae69c9a3b974f6ea09ed5059cd93782" ma:index="12" nillable="true" ma:taxonomy="true" ma:internalName="hae69c9a3b974f6ea09ed5059cd93782" ma:taxonomyFieldName="ML_Geography" ma:displayName="Geography" ma:fieldId="{1ae69c9a-3b97-4f6e-a09e-d5059cd93782}" ma:taxonomyMulti="true" ma:sspId="f5af0f96-557c-40e5-b74f-4de88d247c44" ma:termSetId="f4bc552d-80e9-412b-b8d4-dc34d9eb862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a413b61045448e6bc230aa29a84eb0b" ma:index="14" nillable="true" ma:taxonomy="true" ma:internalName="aa413b61045448e6bc230aa29a84eb0b" ma:taxonomyFieldName="ML_LineOfBusiness" ma:displayName="Line of Business" ma:fieldId="{aa413b61-0454-48e6-bc23-0aa29a84eb0b}" ma:taxonomyMulti="true" ma:sspId="f5af0f96-557c-40e5-b74f-4de88d247c44" ma:termSetId="46c83da5-9adb-4a6d-91e4-77f5077fc76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2a67a7f239d463099c84f831d9f71a7" ma:index="16" nillable="true" ma:taxonomy="true" ma:internalName="o2a67a7f239d463099c84f831d9f71a7" ma:taxonomyFieldName="ML_OfficeLocation" ma:displayName="Office Location" ma:fieldId="{82a67a7f-239d-4630-99c8-4f831d9f71a7}" ma:taxonomyMulti="true" ma:sspId="f5af0f96-557c-40e5-b74f-4de88d247c44" ma:termSetId="441ea418-53ba-4ba6-ade2-cf7ca33080f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c3a60732cff4bd6a1032848edf6a57b" ma:index="18" nillable="true" ma:taxonomy="true" ma:internalName="pc3a60732cff4bd6a1032848edf6a57b" ma:taxonomyFieldName="ML_Roles" ma:displayName="Roles" ma:fieldId="{9c3a6073-2cff-4bd6-a103-2848edf6a57b}" ma:taxonomyMulti="true" ma:sspId="f5af0f96-557c-40e5-b74f-4de88d247c44" ma:termSetId="79b653d6-6741-48c0-b5a8-f7c31de24a4b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337cb1-c48c-4064-a658-d30ef29fd989" elementFormDefault="qualified">
    <xsd:import namespace="http://schemas.microsoft.com/office/2006/documentManagement/types"/>
    <xsd:import namespace="http://schemas.microsoft.com/office/infopath/2007/PartnerControls"/>
    <xsd:element name="AttachmentType" ma:index="20" nillable="true" ma:displayName="Attachment Type" ma:format="Dropdown" ma:internalName="AttachmentType">
      <xsd:simpleType>
        <xsd:restriction base="dms:Text">
          <xsd:maxLength value="255"/>
        </xsd:restriction>
      </xsd:simpleType>
    </xsd:element>
    <xsd:element name="DocumentName" ma:index="21" nillable="true" ma:displayName="Document Name" ma:format="Dropdown" ma:internalName="DocumentName">
      <xsd:simpleType>
        <xsd:restriction base="dms:Text">
          <xsd:maxLength value="255"/>
        </xsd:restriction>
      </xsd:simpleType>
    </xsd:element>
    <xsd:element name="UploadedBy" ma:index="22" nillable="true" ma:displayName="Uploaded By" ma:format="Dropdown" ma:internalName="UploadedBy">
      <xsd:simpleType>
        <xsd:restriction base="dms:Text">
          <xsd:maxLength value="255"/>
        </xsd:restriction>
      </xsd:simpleType>
    </xsd:element>
    <xsd:element name="CreatedDate" ma:index="23" nillable="true" ma:displayName="Created Date" ma:format="Dropdown" ma:internalName="CreatedDate">
      <xsd:simpleType>
        <xsd:restriction base="dms:Text">
          <xsd:maxLength value="255"/>
        </xsd:restriction>
      </xsd:simpleType>
    </xsd:element>
    <xsd:element name="pID" ma:index="24" nillable="true" ma:displayName="pID" ma:format="Dropdown" ma:internalName="pID">
      <xsd:simpleType>
        <xsd:restriction base="dms:Text">
          <xsd:maxLength value="255"/>
        </xsd:restriction>
      </xsd:simpleType>
    </xsd:element>
    <xsd:element name="Archive" ma:index="25" nillable="true" ma:displayName="Archive" ma:format="Dropdown" ma:internalName="Archive">
      <xsd:simpleType>
        <xsd:restriction base="dms:Text">
          <xsd:maxLength value="255"/>
        </xsd:restriction>
      </xsd:simpleType>
    </xsd:element>
    <xsd:element name="MediaServiceMetadata" ma:index="2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hidden="true" ma:internalName="MediaServiceFastMetadata" ma:readOnly="true">
      <xsd:simpleType>
        <xsd:restriction base="dms:Note"/>
      </xsd:simpleType>
    </xsd:element>
    <xsd:element name="Tags" ma:index="28" nillable="true" ma:displayName="Tags" ma:format="Dropdown" ma:internalName="Tags">
      <xsd:simpleType>
        <xsd:restriction base="dms:Text">
          <xsd:maxLength value="255"/>
        </xsd:restriction>
      </xsd:simpleType>
    </xsd:element>
    <xsd:element name="lcf76f155ced4ddcb4097134ff3c332f" ma:index="30" nillable="true" ma:taxonomy="true" ma:internalName="lcf76f155ced4ddcb4097134ff3c332f" ma:taxonomyFieldName="MediaServiceImageTags" ma:displayName="Image Tags" ma:readOnly="false" ma:fieldId="{5cf76f15-5ced-4ddc-b409-7134ff3c332f}" ma:taxonomyMulti="true" ma:sspId="f5af0f96-557c-40e5-b74f-4de88d247c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3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3" nillable="true" ma:displayName="MediaServiceEventHashCode" ma:hidden="true" ma:internalName="MediaServiceEventHashCode" ma:readOnly="true">
      <xsd:simpleType>
        <xsd:restriction base="dms:Text"/>
      </xsd:simpleType>
    </xsd:element>
    <xsd:element name="ExtractedText_x0028_MediaServiceOCR_x0029_" ma:index="34" nillable="true" ma:displayName="Extracted Text (MediaServiceOCR)" ma:format="Dropdown" ma:internalName="ExtractedText_x0028_MediaServiceOCR_x0029_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68b112-ecba-43bf-a79d-71f8ef3b9ca4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3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3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f8672b-3ac3-489b-85be-9c8c958e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3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4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Label xmlns="d18c1617-1ac8-4b22-9cef-b2ac240d88cb" xsi:nil="true"/>
    <TaxCatchAll xmlns="d18c1617-1ac8-4b22-9cef-b2ac240d88cb" xsi:nil="true"/>
    <lcf76f155ced4ddcb4097134ff3c332f xmlns="62337cb1-c48c-4064-a658-d30ef29fd989">
      <Terms xmlns="http://schemas.microsoft.com/office/infopath/2007/PartnerControls"/>
    </lcf76f155ced4ddcb4097134ff3c332f>
    <Tags xmlns="62337cb1-c48c-4064-a658-d30ef29fd989" xsi:nil="true"/>
    <pc3a60732cff4bd6a1032848edf6a57b xmlns="d18c1617-1ac8-4b22-9cef-b2ac240d88cb">
      <Terms xmlns="http://schemas.microsoft.com/office/infopath/2007/PartnerControls"/>
    </pc3a60732cff4bd6a1032848edf6a57b>
    <pID xmlns="62337cb1-c48c-4064-a658-d30ef29fd989">78289</pID>
    <TaxKeywordTaxHTField xmlns="d18c1617-1ac8-4b22-9cef-b2ac240d88cb">
      <Terms xmlns="http://schemas.microsoft.com/office/infopath/2007/PartnerControls"/>
    </TaxKeywordTaxHTField>
    <aa413b61045448e6bc230aa29a84eb0b xmlns="d18c1617-1ac8-4b22-9cef-b2ac240d88cb">
      <Terms xmlns="http://schemas.microsoft.com/office/infopath/2007/PartnerControls"/>
    </aa413b61045448e6bc230aa29a84eb0b>
    <ExtractedText_x0028_MediaServiceOCR_x0029_ xmlns="62337cb1-c48c-4064-a658-d30ef29fd989" xsi:nil="true"/>
    <hae69c9a3b974f6ea09ed5059cd93782 xmlns="d18c1617-1ac8-4b22-9cef-b2ac240d88cb">
      <Terms xmlns="http://schemas.microsoft.com/office/infopath/2007/PartnerControls"/>
    </hae69c9a3b974f6ea09ed5059cd93782>
    <o2a67a7f239d463099c84f831d9f71a7 xmlns="d18c1617-1ac8-4b22-9cef-b2ac240d88cb">
      <Terms xmlns="http://schemas.microsoft.com/office/infopath/2007/PartnerControls"/>
    </o2a67a7f239d463099c84f831d9f71a7>
    <DocumentName xmlns="62337cb1-c48c-4064-a658-d30ef29fd989">78289-1-Disability MyBenefits Flyer (1).pptx</DocumentName>
    <AttachmentType xmlns="62337cb1-c48c-4064-a658-d30ef29fd989">Supporting Attachment</AttachmentType>
    <CreatedDate xmlns="62337cb1-c48c-4064-a658-d30ef29fd989">2025-02-18T07:24:04</CreatedDate>
    <Archive xmlns="62337cb1-c48c-4064-a658-d30ef29fd989" xsi:nil="true"/>
    <UploadedBy xmlns="62337cb1-c48c-4064-a658-d30ef29fd989">Sharma, Shishir</UploadedBy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C6B339-C975-4842-B8C0-32B03FE750F9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A75B875-F2E2-40B2-BD9B-B4D419B28A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8c1617-1ac8-4b22-9cef-b2ac240d88cb"/>
    <ds:schemaRef ds:uri="62337cb1-c48c-4064-a658-d30ef29fd989"/>
    <ds:schemaRef ds:uri="5e68b112-ecba-43bf-a79d-71f8ef3b9ca4"/>
    <ds:schemaRef ds:uri="b9f8672b-3ac3-489b-85be-9c8c958e96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B10991A-C6BA-48E0-BE60-EB1F17A498B5}">
  <ds:schemaRefs>
    <ds:schemaRef ds:uri="http://schemas.openxmlformats.org/package/2006/metadata/core-properties"/>
    <ds:schemaRef ds:uri="http://www.w3.org/XML/1998/namespace"/>
    <ds:schemaRef ds:uri="http://purl.org/dc/dcmitype/"/>
    <ds:schemaRef ds:uri="d18c1617-1ac8-4b22-9cef-b2ac240d88cb"/>
    <ds:schemaRef ds:uri="http://purl.org/dc/terms/"/>
    <ds:schemaRef ds:uri="b9f8672b-3ac3-489b-85be-9c8c958e969c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5e68b112-ecba-43bf-a79d-71f8ef3b9ca4"/>
    <ds:schemaRef ds:uri="62337cb1-c48c-4064-a658-d30ef29fd989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FE04F2D1-9787-471A-A7E0-79808784CB0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ca56a4a5-e300-406a-98ff-7e36a0baac5b}" enabled="0" method="" siteId="{ca56a4a5-e300-406a-98ff-7e36a0baac5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</TotalTime>
  <Words>535</Words>
  <Application>Microsoft Office PowerPoint</Application>
  <PresentationFormat>Custom</PresentationFormat>
  <Paragraphs>28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Arial</vt:lpstr>
      <vt:lpstr>Calibri</vt:lpstr>
      <vt:lpstr>Cambria</vt:lpstr>
      <vt:lpstr>Segoe UI</vt:lpstr>
      <vt:lpstr>Times New Roman</vt:lpstr>
      <vt:lpstr>Office Theme</vt:lpstr>
      <vt:lpstr>Online access to your MetLife Disability/Leave claim for Northwestern Qatar Employees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access to your MetLife Disability claim</dc:title>
  <dc:creator>Sharma, Shishir</dc:creator>
  <cp:lastModifiedBy>Rizzo, Beverly</cp:lastModifiedBy>
  <cp:revision>5</cp:revision>
  <dcterms:created xsi:type="dcterms:W3CDTF">2024-03-18T12:41:15Z</dcterms:created>
  <dcterms:modified xsi:type="dcterms:W3CDTF">2025-08-15T16:46:50Z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2023-03-21T00:00:00Z</vt:filetime>
  </property>
  <property fmtid="{D5CDD505-2E9C-101B-9397-08002B2CF9AE}" pid="3" name="Creator">
    <vt:lpwstr>Nitro Pro 13 (13.70.2.40)</vt:lpwstr>
  </property>
  <property fmtid="{D5CDD505-2E9C-101B-9397-08002B2CF9AE}" pid="4" name="LastSaved">
    <vt:filetime>2024-03-18T00:00:00Z</vt:filetime>
  </property>
  <property fmtid="{D5CDD505-2E9C-101B-9397-08002B2CF9AE}" pid="5" name="Producer">
    <vt:lpwstr>Nitro Pro 13 (13.70.2.40)</vt:lpwstr>
  </property>
  <property fmtid="{D5CDD505-2E9C-101B-9397-08002B2CF9AE}" pid="6" name="ContentTypeId">
    <vt:lpwstr>0x01010078B53929991CC8479D17FB1A1BC79D63</vt:lpwstr>
  </property>
  <property fmtid="{D5CDD505-2E9C-101B-9397-08002B2CF9AE}" pid="7" name="TaxKeyword">
    <vt:lpwstr/>
  </property>
  <property fmtid="{D5CDD505-2E9C-101B-9397-08002B2CF9AE}" pid="8" name="ML_LineOfBusiness">
    <vt:lpwstr/>
  </property>
  <property fmtid="{D5CDD505-2E9C-101B-9397-08002B2CF9AE}" pid="9" name="ML_Roles">
    <vt:lpwstr/>
  </property>
  <property fmtid="{D5CDD505-2E9C-101B-9397-08002B2CF9AE}" pid="10" name="ML_Geography">
    <vt:lpwstr/>
  </property>
  <property fmtid="{D5CDD505-2E9C-101B-9397-08002B2CF9AE}" pid="11" name="ML_OfficeLocation">
    <vt:lpwstr/>
  </property>
</Properties>
</file>