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7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8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1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8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9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0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3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2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05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3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3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6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4A35F-4F19-43CF-9DFB-A77CAB660BA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C50A-47E4-497E-89DC-47EE8E2FA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2853" y="546869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5420" y="553091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Activities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2706" y="563752"/>
            <a:ext cx="2033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Short-term Outcomes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5291" y="546869"/>
            <a:ext cx="1975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Long-term Outcomes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2705" y="1042424"/>
            <a:ext cx="2011680" cy="57708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general knowledge of fundamental concepts of MRI and clinical applications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23914" y="1697467"/>
            <a:ext cx="2011680" cy="71558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Establish foundation for developing MRI techniques for clinical translational research</a:t>
            </a:r>
          </a:p>
          <a:p>
            <a:pPr algn="ctr"/>
            <a:r>
              <a:rPr lang="en-US" sz="900" dirty="0"/>
              <a:t>(pulse sequences, protocols)</a:t>
            </a:r>
            <a:endParaRPr lang="en-US" sz="900" b="1" dirty="0"/>
          </a:p>
        </p:txBody>
      </p:sp>
      <p:sp>
        <p:nvSpPr>
          <p:cNvPr id="16" name="Rectangle 15"/>
          <p:cNvSpPr/>
          <p:nvPr/>
        </p:nvSpPr>
        <p:spPr>
          <a:xfrm>
            <a:off x="5643425" y="3352111"/>
            <a:ext cx="2011680" cy="57708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Expand knowledge and improve presentation skills &amp; confidence applying for funding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23914" y="2506754"/>
            <a:ext cx="2011680" cy="69249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technical and analytical skills in biomedical engineering</a:t>
            </a:r>
          </a:p>
          <a:p>
            <a:pPr algn="ctr"/>
            <a:r>
              <a:rPr lang="en-US" sz="900" dirty="0"/>
              <a:t>(image based modeling, biostatistics, coding &amp; algorithms)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7B8FD33-35B3-42F5-8617-02B8F66C4D82}"/>
              </a:ext>
            </a:extLst>
          </p:cNvPr>
          <p:cNvGrpSpPr/>
          <p:nvPr/>
        </p:nvGrpSpPr>
        <p:grpSpPr>
          <a:xfrm>
            <a:off x="3861218" y="1190031"/>
            <a:ext cx="1384268" cy="4755621"/>
            <a:chOff x="2345083" y="1190030"/>
            <a:chExt cx="1384268" cy="4755621"/>
          </a:xfrm>
        </p:grpSpPr>
        <p:sp>
          <p:nvSpPr>
            <p:cNvPr id="8" name="Rectangle 7"/>
            <p:cNvSpPr/>
            <p:nvPr/>
          </p:nvSpPr>
          <p:spPr>
            <a:xfrm>
              <a:off x="2357751" y="1190030"/>
              <a:ext cx="1371600" cy="1200329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MRI Concentration Courses</a:t>
              </a:r>
            </a:p>
            <a:p>
              <a:pPr algn="ctr"/>
              <a:r>
                <a:rPr lang="en-US" sz="900" dirty="0"/>
                <a:t>BME 325, 327, 427, 495 and hands-on MRI systems, safety, and hardware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357751" y="3225070"/>
              <a:ext cx="1371600" cy="129266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Grant Writing, Mock Study Section, CTI-TPMRI Seminars &amp; Journal Clubs</a:t>
              </a:r>
            </a:p>
            <a:p>
              <a:pPr algn="ctr"/>
              <a:r>
                <a:rPr lang="en-US" sz="900" dirty="0"/>
                <a:t>(intramural with internal &amp; external speakers)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357751" y="5483986"/>
              <a:ext cx="1371600" cy="46166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Annual Research Day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57751" y="4700777"/>
              <a:ext cx="1371600" cy="60016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Clinical Exposure Rotation</a:t>
              </a:r>
            </a:p>
            <a:p>
              <a:pPr algn="ctr"/>
              <a:endParaRPr lang="en-US" sz="900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07D320E-B757-4171-8368-7B765BA86894}"/>
                </a:ext>
              </a:extLst>
            </p:cNvPr>
            <p:cNvSpPr/>
            <p:nvPr/>
          </p:nvSpPr>
          <p:spPr>
            <a:xfrm>
              <a:off x="2345083" y="2445898"/>
              <a:ext cx="1384268" cy="69249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MRI hands-on </a:t>
              </a:r>
              <a:r>
                <a:rPr lang="en-US" sz="900" dirty="0"/>
                <a:t>systems, sequences, protocols, safety,  hardware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8067158" y="3250019"/>
            <a:ext cx="2011680" cy="7386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Deploy analytical skills and quantitative reasoning to advance biomedical engineering or radiology research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3425" y="4989085"/>
            <a:ext cx="2011680" cy="4154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Develop interpersonal and networking &amp; leadership skills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67158" y="2196941"/>
            <a:ext cx="2011680" cy="7386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Employment in biomedical engineering or radiology in academic, industrial and non-traditional settings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43425" y="4026651"/>
            <a:ext cx="2011680" cy="78483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900" b="1" dirty="0"/>
              <a:t>Increased awareness of state-of-the art use of MRI in a academic clinical center, understand the role of alternative imaging modalities (X-ray, ultrasound, optical, PET-MRI , PET-CT)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67158" y="1106054"/>
            <a:ext cx="2011680" cy="85408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Conduct innovative MRI research using translational and/or quantitative approaches</a:t>
            </a:r>
          </a:p>
          <a:p>
            <a:pPr algn="ctr"/>
            <a:r>
              <a:rPr lang="en-US" sz="900" dirty="0"/>
              <a:t>(publish, present, apply for and secure grants)</a:t>
            </a:r>
            <a:endParaRPr lang="en-US" sz="1050" b="1" dirty="0"/>
          </a:p>
        </p:txBody>
      </p:sp>
      <p:sp>
        <p:nvSpPr>
          <p:cNvPr id="29" name="Rectangle 28"/>
          <p:cNvSpPr/>
          <p:nvPr/>
        </p:nvSpPr>
        <p:spPr>
          <a:xfrm>
            <a:off x="8062201" y="4303097"/>
            <a:ext cx="2011680" cy="41549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Conduct collaborative research in diagnostic imaging with MRI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67158" y="5033010"/>
            <a:ext cx="2011680" cy="4225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1050" b="1" dirty="0"/>
              <a:t>Undertake leadership roles in diverse careers</a:t>
            </a:r>
          </a:p>
        </p:txBody>
      </p:sp>
      <p:cxnSp>
        <p:nvCxnSpPr>
          <p:cNvPr id="32" name="Straight Arrow Connector 31"/>
          <p:cNvCxnSpPr>
            <a:cxnSpLocks/>
            <a:stCxn id="8" idx="3"/>
            <a:endCxn id="9" idx="1"/>
          </p:cNvCxnSpPr>
          <p:nvPr/>
        </p:nvCxnSpPr>
        <p:spPr>
          <a:xfrm flipV="1">
            <a:off x="5245487" y="1330965"/>
            <a:ext cx="387219" cy="459231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  <a:stCxn id="8" idx="3"/>
            <a:endCxn id="11" idx="1"/>
          </p:cNvCxnSpPr>
          <p:nvPr/>
        </p:nvCxnSpPr>
        <p:spPr>
          <a:xfrm>
            <a:off x="5245486" y="1790195"/>
            <a:ext cx="378428" cy="265062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  <a:stCxn id="8" idx="3"/>
            <a:endCxn id="18" idx="1"/>
          </p:cNvCxnSpPr>
          <p:nvPr/>
        </p:nvCxnSpPr>
        <p:spPr>
          <a:xfrm>
            <a:off x="5245486" y="1790196"/>
            <a:ext cx="378428" cy="1062807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  <a:stCxn id="19" idx="3"/>
            <a:endCxn id="22" idx="1"/>
          </p:cNvCxnSpPr>
          <p:nvPr/>
        </p:nvCxnSpPr>
        <p:spPr>
          <a:xfrm>
            <a:off x="5245487" y="5000860"/>
            <a:ext cx="397939" cy="195975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/>
            <a:stCxn id="12" idx="3"/>
            <a:endCxn id="16" idx="1"/>
          </p:cNvCxnSpPr>
          <p:nvPr/>
        </p:nvCxnSpPr>
        <p:spPr>
          <a:xfrm flipV="1">
            <a:off x="5245487" y="3640651"/>
            <a:ext cx="397939" cy="23075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  <a:stCxn id="12" idx="3"/>
            <a:endCxn id="9" idx="1"/>
          </p:cNvCxnSpPr>
          <p:nvPr/>
        </p:nvCxnSpPr>
        <p:spPr>
          <a:xfrm flipV="1">
            <a:off x="5245487" y="1330965"/>
            <a:ext cx="387219" cy="2540437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stCxn id="19" idx="3"/>
            <a:endCxn id="25" idx="1"/>
          </p:cNvCxnSpPr>
          <p:nvPr/>
        </p:nvCxnSpPr>
        <p:spPr>
          <a:xfrm flipV="1">
            <a:off x="5245487" y="4419067"/>
            <a:ext cx="397939" cy="58179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  <a:stCxn id="13" idx="3"/>
            <a:endCxn id="16" idx="1"/>
          </p:cNvCxnSpPr>
          <p:nvPr/>
        </p:nvCxnSpPr>
        <p:spPr>
          <a:xfrm flipV="1">
            <a:off x="5245487" y="3640651"/>
            <a:ext cx="397939" cy="207416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  <a:stCxn id="13" idx="3"/>
            <a:endCxn id="22" idx="1"/>
          </p:cNvCxnSpPr>
          <p:nvPr/>
        </p:nvCxnSpPr>
        <p:spPr>
          <a:xfrm flipV="1">
            <a:off x="5245487" y="5196835"/>
            <a:ext cx="397939" cy="517985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  <a:stCxn id="9" idx="3"/>
            <a:endCxn id="26" idx="1"/>
          </p:cNvCxnSpPr>
          <p:nvPr/>
        </p:nvCxnSpPr>
        <p:spPr>
          <a:xfrm>
            <a:off x="7644386" y="1330964"/>
            <a:ext cx="422773" cy="20213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  <a:stCxn id="11" idx="3"/>
            <a:endCxn id="26" idx="1"/>
          </p:cNvCxnSpPr>
          <p:nvPr/>
        </p:nvCxnSpPr>
        <p:spPr>
          <a:xfrm flipV="1">
            <a:off x="7635594" y="1533095"/>
            <a:ext cx="431564" cy="52216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endCxn id="23" idx="1"/>
          </p:cNvCxnSpPr>
          <p:nvPr/>
        </p:nvCxnSpPr>
        <p:spPr>
          <a:xfrm flipV="1">
            <a:off x="7655106" y="2566273"/>
            <a:ext cx="412053" cy="44566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  <a:stCxn id="18" idx="3"/>
            <a:endCxn id="26" idx="1"/>
          </p:cNvCxnSpPr>
          <p:nvPr/>
        </p:nvCxnSpPr>
        <p:spPr>
          <a:xfrm flipV="1">
            <a:off x="7635594" y="1533094"/>
            <a:ext cx="431564" cy="131990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/>
            <a:stCxn id="16" idx="3"/>
            <a:endCxn id="26" idx="1"/>
          </p:cNvCxnSpPr>
          <p:nvPr/>
        </p:nvCxnSpPr>
        <p:spPr>
          <a:xfrm flipV="1">
            <a:off x="7655106" y="1533095"/>
            <a:ext cx="412053" cy="2107557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cxnSpLocks/>
            <a:stCxn id="16" idx="3"/>
            <a:endCxn id="29" idx="1"/>
          </p:cNvCxnSpPr>
          <p:nvPr/>
        </p:nvCxnSpPr>
        <p:spPr>
          <a:xfrm>
            <a:off x="7655105" y="3640652"/>
            <a:ext cx="407096" cy="870195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/>
            <a:stCxn id="25" idx="3"/>
            <a:endCxn id="23" idx="1"/>
          </p:cNvCxnSpPr>
          <p:nvPr/>
        </p:nvCxnSpPr>
        <p:spPr>
          <a:xfrm flipV="1">
            <a:off x="7655106" y="2566274"/>
            <a:ext cx="412053" cy="185279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cxnSpLocks/>
            <a:stCxn id="22" idx="3"/>
            <a:endCxn id="29" idx="1"/>
          </p:cNvCxnSpPr>
          <p:nvPr/>
        </p:nvCxnSpPr>
        <p:spPr>
          <a:xfrm flipV="1">
            <a:off x="7655105" y="4510846"/>
            <a:ext cx="407096" cy="68598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cxnSpLocks/>
            <a:stCxn id="22" idx="3"/>
            <a:endCxn id="20" idx="1"/>
          </p:cNvCxnSpPr>
          <p:nvPr/>
        </p:nvCxnSpPr>
        <p:spPr>
          <a:xfrm flipV="1">
            <a:off x="7655106" y="3619352"/>
            <a:ext cx="412053" cy="157748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972969" y="2804018"/>
            <a:ext cx="1463040" cy="32038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MD-PhD Faculty Co- Mentors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60301" y="3271933"/>
            <a:ext cx="1463040" cy="4616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Core facilities and PhD-level Staff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72969" y="1593039"/>
            <a:ext cx="1463040" cy="27699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Steering Committee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960301" y="1920135"/>
            <a:ext cx="1463040" cy="83099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Advisory Committee of external faculty and experts</a:t>
            </a: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3EBC221-2209-438E-8B95-3C674C319895}"/>
              </a:ext>
            </a:extLst>
          </p:cNvPr>
          <p:cNvCxnSpPr>
            <a:cxnSpLocks/>
            <a:stCxn id="13" idx="3"/>
            <a:endCxn id="25" idx="1"/>
          </p:cNvCxnSpPr>
          <p:nvPr/>
        </p:nvCxnSpPr>
        <p:spPr>
          <a:xfrm flipV="1">
            <a:off x="5245487" y="4419067"/>
            <a:ext cx="397939" cy="129575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65ABD1A4-EAB1-4BA9-A187-7FD35B3D2C0E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 flipV="1">
            <a:off x="5245486" y="2853003"/>
            <a:ext cx="378428" cy="101839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0289975D-BB33-4B8B-965E-673F3ABFD61B}"/>
              </a:ext>
            </a:extLst>
          </p:cNvPr>
          <p:cNvCxnSpPr>
            <a:cxnSpLocks/>
            <a:stCxn id="22" idx="3"/>
            <a:endCxn id="30" idx="1"/>
          </p:cNvCxnSpPr>
          <p:nvPr/>
        </p:nvCxnSpPr>
        <p:spPr>
          <a:xfrm>
            <a:off x="7655106" y="5196834"/>
            <a:ext cx="412053" cy="4745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AE9B972F-E55B-4D49-A1EF-4E408FDBA78E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>
            <a:off x="7635594" y="2853003"/>
            <a:ext cx="431564" cy="76634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367AE07B-4314-4339-950B-2F6C01CE3206}"/>
              </a:ext>
            </a:extLst>
          </p:cNvPr>
          <p:cNvCxnSpPr>
            <a:cxnSpLocks/>
            <a:stCxn id="16" idx="3"/>
            <a:endCxn id="23" idx="1"/>
          </p:cNvCxnSpPr>
          <p:nvPr/>
        </p:nvCxnSpPr>
        <p:spPr>
          <a:xfrm flipV="1">
            <a:off x="7655106" y="2566273"/>
            <a:ext cx="412053" cy="1074378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EE1CE951-BEAD-4F52-BF5E-3D4D927E507D}"/>
              </a:ext>
            </a:extLst>
          </p:cNvPr>
          <p:cNvCxnSpPr>
            <a:cxnSpLocks/>
            <a:stCxn id="12" idx="3"/>
            <a:endCxn id="22" idx="1"/>
          </p:cNvCxnSpPr>
          <p:nvPr/>
        </p:nvCxnSpPr>
        <p:spPr>
          <a:xfrm>
            <a:off x="5245487" y="3871402"/>
            <a:ext cx="397939" cy="132543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E1217C92-CE2C-4106-A526-9F352BA68FA8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7635594" y="2055257"/>
            <a:ext cx="431564" cy="1564094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0BD6A0D-F3F0-0247-A3A1-8E87C4E88086}"/>
              </a:ext>
            </a:extLst>
          </p:cNvPr>
          <p:cNvSpPr txBox="1"/>
          <p:nvPr/>
        </p:nvSpPr>
        <p:spPr>
          <a:xfrm>
            <a:off x="5643425" y="5590628"/>
            <a:ext cx="2011680" cy="57708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105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Integrate disparate disciplinary perspectives into a biomedical engineering framework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2A50AE-6A31-2B4C-8F71-66D4506517AF}"/>
              </a:ext>
            </a:extLst>
          </p:cNvPr>
          <p:cNvSpPr/>
          <p:nvPr/>
        </p:nvSpPr>
        <p:spPr>
          <a:xfrm>
            <a:off x="1972969" y="4855981"/>
            <a:ext cx="1463040" cy="101566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Expert evaluation and assessment from Graduate School and Searle Center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0588E-409A-1F41-941E-5076F0792742}"/>
              </a:ext>
            </a:extLst>
          </p:cNvPr>
          <p:cNvSpPr/>
          <p:nvPr/>
        </p:nvSpPr>
        <p:spPr>
          <a:xfrm>
            <a:off x="1960301" y="3881126"/>
            <a:ext cx="1463040" cy="83099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/>
              <a:t>External industry  and academic experts for research industry training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F532EE-6967-4CD5-940A-D642DB5955C0}"/>
              </a:ext>
            </a:extLst>
          </p:cNvPr>
          <p:cNvCxnSpPr>
            <a:cxnSpLocks/>
            <a:stCxn id="59" idx="3"/>
            <a:endCxn id="11" idx="1"/>
          </p:cNvCxnSpPr>
          <p:nvPr/>
        </p:nvCxnSpPr>
        <p:spPr>
          <a:xfrm flipV="1">
            <a:off x="5245486" y="2055257"/>
            <a:ext cx="378428" cy="736890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ED81DF4-5125-4F02-B63D-AC0843A787FD}"/>
              </a:ext>
            </a:extLst>
          </p:cNvPr>
          <p:cNvCxnSpPr>
            <a:cxnSpLocks/>
            <a:stCxn id="59" idx="3"/>
            <a:endCxn id="9" idx="1"/>
          </p:cNvCxnSpPr>
          <p:nvPr/>
        </p:nvCxnSpPr>
        <p:spPr>
          <a:xfrm flipV="1">
            <a:off x="5245487" y="1330965"/>
            <a:ext cx="387219" cy="1461183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450EE455-8CEC-4F5F-A96E-34251BB3F15C}"/>
              </a:ext>
            </a:extLst>
          </p:cNvPr>
          <p:cNvCxnSpPr>
            <a:cxnSpLocks/>
            <a:stCxn id="59" idx="3"/>
            <a:endCxn id="18" idx="1"/>
          </p:cNvCxnSpPr>
          <p:nvPr/>
        </p:nvCxnSpPr>
        <p:spPr>
          <a:xfrm>
            <a:off x="5245486" y="2792148"/>
            <a:ext cx="378428" cy="60855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191DD455-5DC6-4E47-B2DF-EBCC8E6C959B}"/>
              </a:ext>
            </a:extLst>
          </p:cNvPr>
          <p:cNvCxnSpPr>
            <a:cxnSpLocks/>
            <a:stCxn id="13" idx="3"/>
            <a:endCxn id="2" idx="1"/>
          </p:cNvCxnSpPr>
          <p:nvPr/>
        </p:nvCxnSpPr>
        <p:spPr>
          <a:xfrm>
            <a:off x="5245487" y="5714820"/>
            <a:ext cx="397939" cy="164349"/>
          </a:xfrm>
          <a:prstGeom prst="straightConnector1">
            <a:avLst/>
          </a:prstGeom>
          <a:ln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75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L Drane</dc:creator>
  <cp:lastModifiedBy>Sara E Woods</cp:lastModifiedBy>
  <cp:revision>1</cp:revision>
  <dcterms:created xsi:type="dcterms:W3CDTF">2021-03-10T04:58:55Z</dcterms:created>
  <dcterms:modified xsi:type="dcterms:W3CDTF">2021-03-10T13:55:37Z</dcterms:modified>
</cp:coreProperties>
</file>