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nett B. Goldberg" initials="BBG" lastIdx="2" clrIdx="0">
    <p:extLst>
      <p:ext uri="{19B8F6BF-5375-455C-9EA6-DF929625EA0E}">
        <p15:presenceInfo xmlns:p15="http://schemas.microsoft.com/office/powerpoint/2012/main" userId="S::bbg5780@ads.northwestern.edu::361dd375-53e9-41e8-a001-ad742fd427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  <a:srgbClr val="9A57CD"/>
    <a:srgbClr val="B17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71" autoAdjust="0"/>
    <p:restoredTop sz="79927" autoAdjust="0"/>
  </p:normalViewPr>
  <p:slideViewPr>
    <p:cSldViewPr snapToGrid="0" showGuides="1">
      <p:cViewPr varScale="1">
        <p:scale>
          <a:sx n="59" d="100"/>
          <a:sy n="59" d="100"/>
        </p:scale>
        <p:origin x="1256" y="52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96CD-7754-4EE0-B661-E62A3FEDAD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C8978-D22D-4A3E-96C4-1268C22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r>
              <a:rPr lang="en-US" baseline="0" dirty="0" smtClean="0"/>
              <a:t> and career development cores to </a:t>
            </a:r>
            <a:r>
              <a:rPr lang="en-US" baseline="0" smtClean="0"/>
              <a:t>include trainees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C8978-D22D-4A3E-96C4-1268C22271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26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0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48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8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5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4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5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29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5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69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6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C0C92-C04D-4EB8-A46F-C0C8F720F518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0B826-8AB6-4039-85C5-37A5CB0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6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4958" y="49704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29202" y="55926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Activities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5774" y="66587"/>
            <a:ext cx="2033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Short-Term </a:t>
            </a:r>
            <a:r>
              <a:rPr lang="en-US" sz="1600" b="1" dirty="0"/>
              <a:t>Outcomes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6322" y="49704"/>
            <a:ext cx="1975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Long-Term </a:t>
            </a:r>
            <a:r>
              <a:rPr lang="en-US" sz="1600" b="1" dirty="0"/>
              <a:t>Outcomes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754" y="3232466"/>
            <a:ext cx="2130552" cy="320387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Faculty Mentors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4754" y="3630153"/>
            <a:ext cx="2130552" cy="461665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Advisors and Mentors in Training</a:t>
            </a:r>
            <a:endParaRPr lang="en-US" sz="1200" b="1" dirty="0"/>
          </a:p>
        </p:txBody>
      </p:sp>
      <p:sp>
        <p:nvSpPr>
          <p:cNvPr id="28" name="Rectangle 27"/>
          <p:cNvSpPr/>
          <p:nvPr/>
        </p:nvSpPr>
        <p:spPr>
          <a:xfrm>
            <a:off x="104754" y="2154536"/>
            <a:ext cx="2130552" cy="276999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 smtClean="0"/>
              <a:t>TL1 Executive </a:t>
            </a:r>
            <a:r>
              <a:rPr lang="en-US" sz="1200" b="1" dirty="0"/>
              <a:t>Committee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04754" y="2508835"/>
            <a:ext cx="2129510" cy="646331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Trainees</a:t>
            </a:r>
          </a:p>
          <a:p>
            <a:pPr algn="ctr"/>
            <a:r>
              <a:rPr lang="en-US" sz="1200" dirty="0" smtClean="0"/>
              <a:t>(Pre- and Post-Doc</a:t>
            </a:r>
          </a:p>
          <a:p>
            <a:pPr algn="ctr"/>
            <a:r>
              <a:rPr lang="en-US" sz="1200" dirty="0" smtClean="0"/>
              <a:t>Adult and Pediatric)</a:t>
            </a:r>
            <a:endParaRPr lang="en-US" sz="12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2A50AE-6A31-2B4C-8F71-66D4506517AF}"/>
              </a:ext>
            </a:extLst>
          </p:cNvPr>
          <p:cNvSpPr/>
          <p:nvPr/>
        </p:nvSpPr>
        <p:spPr>
          <a:xfrm>
            <a:off x="104754" y="5431714"/>
            <a:ext cx="2130552" cy="461665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Diversity Advisory Committee </a:t>
            </a:r>
            <a:endParaRPr lang="en-US" sz="1200" b="1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0588E-409A-1F41-941E-5076F0792742}"/>
              </a:ext>
            </a:extLst>
          </p:cNvPr>
          <p:cNvSpPr/>
          <p:nvPr/>
        </p:nvSpPr>
        <p:spPr>
          <a:xfrm>
            <a:off x="104754" y="6324974"/>
            <a:ext cx="2130552" cy="461665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External </a:t>
            </a:r>
            <a:r>
              <a:rPr lang="en-US" sz="1200" b="1" dirty="0" smtClean="0"/>
              <a:t>Evaluation Board</a:t>
            </a:r>
            <a:endParaRPr lang="en-US" sz="1200" b="1" dirty="0"/>
          </a:p>
        </p:txBody>
      </p:sp>
      <p:sp>
        <p:nvSpPr>
          <p:cNvPr id="59" name="Rectangle 58"/>
          <p:cNvSpPr/>
          <p:nvPr/>
        </p:nvSpPr>
        <p:spPr>
          <a:xfrm>
            <a:off x="104754" y="722307"/>
            <a:ext cx="2130552" cy="27699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 smtClean="0"/>
              <a:t>UC2 Administrative Core</a:t>
            </a:r>
            <a:endParaRPr lang="en-US" sz="1200" b="1" dirty="0"/>
          </a:p>
        </p:txBody>
      </p:sp>
      <p:sp>
        <p:nvSpPr>
          <p:cNvPr id="61" name="Rectangle 60"/>
          <p:cNvSpPr/>
          <p:nvPr/>
        </p:nvSpPr>
        <p:spPr>
          <a:xfrm>
            <a:off x="388823" y="1076606"/>
            <a:ext cx="1562414" cy="461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 smtClean="0"/>
              <a:t>UC2 Networking Core</a:t>
            </a:r>
          </a:p>
          <a:p>
            <a:pPr algn="ctr"/>
            <a:r>
              <a:rPr lang="en-US" sz="1200" dirty="0" smtClean="0"/>
              <a:t>(includes trainees)</a:t>
            </a:r>
            <a:endParaRPr lang="en-US" sz="1200" dirty="0"/>
          </a:p>
        </p:txBody>
      </p:sp>
      <p:sp>
        <p:nvSpPr>
          <p:cNvPr id="63" name="Rectangle 62"/>
          <p:cNvSpPr/>
          <p:nvPr/>
        </p:nvSpPr>
        <p:spPr>
          <a:xfrm>
            <a:off x="104754" y="1615571"/>
            <a:ext cx="2128467" cy="461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 smtClean="0"/>
              <a:t>UC2 Career Development Core</a:t>
            </a:r>
          </a:p>
          <a:p>
            <a:pPr algn="ctr"/>
            <a:r>
              <a:rPr lang="en-US" sz="1200" dirty="0" smtClean="0"/>
              <a:t>(includes trainees)</a:t>
            </a:r>
            <a:endParaRPr lang="en-US" sz="1200" dirty="0"/>
          </a:p>
        </p:txBody>
      </p:sp>
      <p:sp>
        <p:nvSpPr>
          <p:cNvPr id="65" name="Rectangle 64"/>
          <p:cNvSpPr/>
          <p:nvPr/>
        </p:nvSpPr>
        <p:spPr>
          <a:xfrm>
            <a:off x="104754" y="368008"/>
            <a:ext cx="2130552" cy="27699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 smtClean="0"/>
              <a:t>Overall Steering Committee</a:t>
            </a:r>
            <a:endParaRPr lang="en-US" sz="1200" b="1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92A50AE-6A31-2B4C-8F71-66D4506517AF}"/>
              </a:ext>
            </a:extLst>
          </p:cNvPr>
          <p:cNvSpPr/>
          <p:nvPr/>
        </p:nvSpPr>
        <p:spPr>
          <a:xfrm>
            <a:off x="104754" y="5970679"/>
            <a:ext cx="2130552" cy="276999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Internal Advisory Committee </a:t>
            </a:r>
            <a:endParaRPr lang="en-US" sz="1200" b="1" dirty="0"/>
          </a:p>
        </p:txBody>
      </p:sp>
      <p:sp>
        <p:nvSpPr>
          <p:cNvPr id="72" name="Rectangle 71"/>
          <p:cNvSpPr/>
          <p:nvPr/>
        </p:nvSpPr>
        <p:spPr>
          <a:xfrm>
            <a:off x="2627669" y="1040722"/>
            <a:ext cx="1371600" cy="27699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Tailored Didactics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627669" y="1344104"/>
            <a:ext cx="1371600" cy="10156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Research-in-Progress Meetings, Seminars &amp; Journal </a:t>
            </a:r>
            <a:r>
              <a:rPr lang="en-US" sz="1200" b="1" dirty="0" smtClean="0"/>
              <a:t>Clubs</a:t>
            </a:r>
            <a:endParaRPr lang="en-US" sz="900" dirty="0"/>
          </a:p>
        </p:txBody>
      </p:sp>
      <p:sp>
        <p:nvSpPr>
          <p:cNvPr id="74" name="Rectangle 73"/>
          <p:cNvSpPr/>
          <p:nvPr/>
        </p:nvSpPr>
        <p:spPr>
          <a:xfrm>
            <a:off x="2627669" y="6356487"/>
            <a:ext cx="1371600" cy="4616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Annual Symposium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627669" y="4588958"/>
            <a:ext cx="1371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Mentor Development Programs</a:t>
            </a:r>
            <a:endParaRPr lang="en-US" sz="900" dirty="0"/>
          </a:p>
        </p:txBody>
      </p:sp>
      <p:sp>
        <p:nvSpPr>
          <p:cNvPr id="76" name="Rectangle 75"/>
          <p:cNvSpPr/>
          <p:nvPr/>
        </p:nvSpPr>
        <p:spPr>
          <a:xfrm>
            <a:off x="2627669" y="368008"/>
            <a:ext cx="1371600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Cross-Disciplinary Mentored Research Projects</a:t>
            </a:r>
            <a:endParaRPr lang="en-US" sz="900" dirty="0"/>
          </a:p>
        </p:txBody>
      </p:sp>
      <p:sp>
        <p:nvSpPr>
          <p:cNvPr id="77" name="Rectangle 76"/>
          <p:cNvSpPr/>
          <p:nvPr/>
        </p:nvSpPr>
        <p:spPr>
          <a:xfrm>
            <a:off x="2627669" y="2386150"/>
            <a:ext cx="1371600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Public Speaking,</a:t>
            </a:r>
          </a:p>
          <a:p>
            <a:pPr algn="ctr"/>
            <a:r>
              <a:rPr lang="en-US" sz="1200" b="1" dirty="0" smtClean="0"/>
              <a:t>Manuscript and Grant </a:t>
            </a:r>
            <a:r>
              <a:rPr lang="en-US" sz="1200" b="1" dirty="0"/>
              <a:t>W</a:t>
            </a:r>
            <a:r>
              <a:rPr lang="en-US" sz="1200" b="1" dirty="0" smtClean="0"/>
              <a:t>riting Programs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73779" y="5815956"/>
            <a:ext cx="2011680" cy="4616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/>
              <a:t>Develop </a:t>
            </a:r>
            <a:r>
              <a:rPr lang="en-US" sz="1200" b="1" dirty="0" smtClean="0"/>
              <a:t>networking and </a:t>
            </a:r>
            <a:r>
              <a:rPr lang="en-US" sz="1200" b="1" dirty="0"/>
              <a:t>leadership skills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627669" y="6053102"/>
            <a:ext cx="1371600" cy="27699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err="1" smtClean="0"/>
              <a:t>Sci</a:t>
            </a:r>
            <a:r>
              <a:rPr lang="en-US" sz="1200" b="1" dirty="0" smtClean="0"/>
              <a:t>-High Program</a:t>
            </a:r>
            <a:endParaRPr lang="en-US" sz="1200" b="1" dirty="0"/>
          </a:p>
        </p:txBody>
      </p:sp>
      <p:sp>
        <p:nvSpPr>
          <p:cNvPr id="80" name="Rectangle 79"/>
          <p:cNvSpPr/>
          <p:nvPr/>
        </p:nvSpPr>
        <p:spPr>
          <a:xfrm>
            <a:off x="4380343" y="2390191"/>
            <a:ext cx="2011680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/>
              <a:t>Expand knowledge and improve presentation skills &amp; confidence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373779" y="368008"/>
            <a:ext cx="2011680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Design and execute hypothesis-based cross-disciplinary research studies </a:t>
            </a:r>
            <a:endParaRPr lang="en-US" sz="1200" b="1" dirty="0"/>
          </a:p>
        </p:txBody>
      </p:sp>
      <p:sp>
        <p:nvSpPr>
          <p:cNvPr id="82" name="Rectangle 81"/>
          <p:cNvSpPr/>
          <p:nvPr/>
        </p:nvSpPr>
        <p:spPr>
          <a:xfrm>
            <a:off x="2627669" y="5565054"/>
            <a:ext cx="1371600" cy="4616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Peer Mentoring Program</a:t>
            </a:r>
            <a:endParaRPr lang="en-US" sz="1200" b="1" dirty="0"/>
          </a:p>
        </p:txBody>
      </p:sp>
      <p:sp>
        <p:nvSpPr>
          <p:cNvPr id="83" name="Rectangle 82"/>
          <p:cNvSpPr/>
          <p:nvPr/>
        </p:nvSpPr>
        <p:spPr>
          <a:xfrm>
            <a:off x="4367215" y="4532437"/>
            <a:ext cx="1998552" cy="27699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Submit a grant application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627669" y="3243530"/>
            <a:ext cx="1371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Career Opportunities Programs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80343" y="3553647"/>
            <a:ext cx="1998552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Accumulate publication record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380343" y="3064252"/>
            <a:ext cx="1998552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Present at national meetings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27669" y="3916244"/>
            <a:ext cx="1371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Commercialization Entrepreneurship Coursework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380343" y="1716130"/>
            <a:ext cx="2011680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Incorporate rigor and reproducibility &amp; RCR</a:t>
            </a:r>
          </a:p>
          <a:p>
            <a:pPr algn="ctr"/>
            <a:r>
              <a:rPr lang="en-US" sz="1200" b="1" dirty="0" smtClean="0"/>
              <a:t>to own projects </a:t>
            </a:r>
            <a:endParaRPr lang="en-US" sz="1200" b="1" dirty="0"/>
          </a:p>
        </p:txBody>
      </p:sp>
      <p:sp>
        <p:nvSpPr>
          <p:cNvPr id="89" name="Rectangle 88"/>
          <p:cNvSpPr/>
          <p:nvPr/>
        </p:nvSpPr>
        <p:spPr>
          <a:xfrm>
            <a:off x="4367215" y="4837166"/>
            <a:ext cx="2011680" cy="276999"/>
          </a:xfrm>
          <a:prstGeom prst="rect">
            <a:avLst/>
          </a:prstGeom>
          <a:solidFill>
            <a:srgbClr val="843C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Learn to mentor up</a:t>
            </a:r>
            <a:endParaRPr lang="en-US" sz="1200" b="1" dirty="0"/>
          </a:p>
        </p:txBody>
      </p:sp>
      <p:sp>
        <p:nvSpPr>
          <p:cNvPr id="90" name="Rectangle 89"/>
          <p:cNvSpPr/>
          <p:nvPr/>
        </p:nvSpPr>
        <p:spPr>
          <a:xfrm>
            <a:off x="4380343" y="6305354"/>
            <a:ext cx="2011680" cy="4616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Contribute to UC2/TL1 trainee community </a:t>
            </a:r>
            <a:endParaRPr lang="en-US" sz="1200" b="1" dirty="0"/>
          </a:p>
        </p:txBody>
      </p:sp>
      <p:sp>
        <p:nvSpPr>
          <p:cNvPr id="91" name="Rectangle 90"/>
          <p:cNvSpPr/>
          <p:nvPr/>
        </p:nvSpPr>
        <p:spPr>
          <a:xfrm>
            <a:off x="4373779" y="1042069"/>
            <a:ext cx="2011680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Develop content knowledge and technical &amp; analytic skills specific to research</a:t>
            </a:r>
            <a:endParaRPr lang="en-US" sz="1200" b="1" dirty="0"/>
          </a:p>
        </p:txBody>
      </p:sp>
      <p:sp>
        <p:nvSpPr>
          <p:cNvPr id="92" name="Rectangle 91"/>
          <p:cNvSpPr/>
          <p:nvPr/>
        </p:nvSpPr>
        <p:spPr>
          <a:xfrm>
            <a:off x="2627669" y="5261672"/>
            <a:ext cx="1371600" cy="27699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Trainee Hub</a:t>
            </a:r>
            <a:endParaRPr lang="en-US" sz="1200" b="1" dirty="0"/>
          </a:p>
        </p:txBody>
      </p:sp>
      <p:sp>
        <p:nvSpPr>
          <p:cNvPr id="93" name="Rectangle 92"/>
          <p:cNvSpPr/>
          <p:nvPr/>
        </p:nvSpPr>
        <p:spPr>
          <a:xfrm>
            <a:off x="4380343" y="5141895"/>
            <a:ext cx="2011680" cy="646331"/>
          </a:xfrm>
          <a:prstGeom prst="rect">
            <a:avLst/>
          </a:prstGeom>
          <a:solidFill>
            <a:srgbClr val="843C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Acquire skills necessary for cross-disciplinary collaboration</a:t>
            </a:r>
            <a:endParaRPr lang="en-US" sz="1200" b="1" dirty="0"/>
          </a:p>
        </p:txBody>
      </p:sp>
      <p:sp>
        <p:nvSpPr>
          <p:cNvPr id="94" name="Rectangle 93"/>
          <p:cNvSpPr/>
          <p:nvPr/>
        </p:nvSpPr>
        <p:spPr>
          <a:xfrm>
            <a:off x="104754" y="4169118"/>
            <a:ext cx="2130552" cy="461665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Cross-Disciplinary </a:t>
            </a:r>
            <a:r>
              <a:rPr lang="en-US" sz="1200" b="1" dirty="0"/>
              <a:t>M</a:t>
            </a:r>
            <a:r>
              <a:rPr lang="en-US" sz="1200" b="1" dirty="0" smtClean="0"/>
              <a:t>entorship Teams</a:t>
            </a:r>
            <a:endParaRPr lang="en-US" sz="1200" b="1" dirty="0"/>
          </a:p>
        </p:txBody>
      </p:sp>
      <p:sp>
        <p:nvSpPr>
          <p:cNvPr id="95" name="Rectangle 94"/>
          <p:cNvSpPr/>
          <p:nvPr/>
        </p:nvSpPr>
        <p:spPr>
          <a:xfrm>
            <a:off x="4380343" y="4043042"/>
            <a:ext cx="1985423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Refine short and long-term career goals  (update IDP)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92A50AE-6A31-2B4C-8F71-66D4506517AF}"/>
              </a:ext>
            </a:extLst>
          </p:cNvPr>
          <p:cNvSpPr/>
          <p:nvPr/>
        </p:nvSpPr>
        <p:spPr>
          <a:xfrm>
            <a:off x="104754" y="4708083"/>
            <a:ext cx="2130552" cy="646331"/>
          </a:xfrm>
          <a:prstGeom prst="rect">
            <a:avLst/>
          </a:prstGeom>
          <a:solidFill>
            <a:srgbClr val="9A5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Expert </a:t>
            </a:r>
            <a:r>
              <a:rPr lang="en-US" sz="1200" b="1" dirty="0" smtClean="0"/>
              <a:t>Evaluation </a:t>
            </a:r>
            <a:r>
              <a:rPr lang="en-US" sz="1200" b="1" dirty="0"/>
              <a:t>and </a:t>
            </a:r>
            <a:r>
              <a:rPr lang="en-US" sz="1200" b="1" dirty="0" smtClean="0"/>
              <a:t>Assessment </a:t>
            </a:r>
            <a:r>
              <a:rPr lang="en-US" sz="1200" b="1" dirty="0"/>
              <a:t>from </a:t>
            </a:r>
            <a:r>
              <a:rPr lang="en-US" sz="1200" b="1" dirty="0" smtClean="0"/>
              <a:t>Searle </a:t>
            </a:r>
            <a:r>
              <a:rPr lang="en-US" sz="1200" b="1" dirty="0"/>
              <a:t>Center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698189" y="4162729"/>
            <a:ext cx="2011680" cy="138499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Expand ecosystem of well-trained investigators who collaborate effectively, mentor successfully and increase capacity to address urgent KUH research questions</a:t>
            </a:r>
            <a:endParaRPr lang="en-US" sz="1200" b="1" dirty="0"/>
          </a:p>
        </p:txBody>
      </p:sp>
      <p:sp>
        <p:nvSpPr>
          <p:cNvPr id="98" name="Rectangle 97"/>
          <p:cNvSpPr/>
          <p:nvPr/>
        </p:nvSpPr>
        <p:spPr>
          <a:xfrm>
            <a:off x="6698189" y="2033630"/>
            <a:ext cx="201168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Employment in </a:t>
            </a:r>
            <a:r>
              <a:rPr lang="en-US" sz="1200" b="1" dirty="0"/>
              <a:t>academic, industrial and non-traditional settings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698189" y="1200819"/>
            <a:ext cx="201168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Deploy innovative cross-disciplinary approaches to advance KUH research</a:t>
            </a:r>
            <a:endParaRPr lang="en-US" sz="1200" b="1" dirty="0"/>
          </a:p>
        </p:txBody>
      </p:sp>
      <p:sp>
        <p:nvSpPr>
          <p:cNvPr id="100" name="Rectangle 99"/>
          <p:cNvSpPr/>
          <p:nvPr/>
        </p:nvSpPr>
        <p:spPr>
          <a:xfrm>
            <a:off x="6698189" y="3514586"/>
            <a:ext cx="201168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Strengthen the KUH research workforce</a:t>
            </a:r>
            <a:endParaRPr lang="en-US" sz="1200" b="1" dirty="0"/>
          </a:p>
        </p:txBody>
      </p:sp>
      <p:sp>
        <p:nvSpPr>
          <p:cNvPr id="101" name="Rectangle 100"/>
          <p:cNvSpPr/>
          <p:nvPr/>
        </p:nvSpPr>
        <p:spPr>
          <a:xfrm>
            <a:off x="6698189" y="368008"/>
            <a:ext cx="201168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Conduct impactful independent research in KUH areas of interest </a:t>
            </a:r>
            <a:endParaRPr lang="en-US" sz="1200" b="1" dirty="0"/>
          </a:p>
        </p:txBody>
      </p:sp>
      <p:sp>
        <p:nvSpPr>
          <p:cNvPr id="102" name="Rectangle 101"/>
          <p:cNvSpPr/>
          <p:nvPr/>
        </p:nvSpPr>
        <p:spPr>
          <a:xfrm>
            <a:off x="6698189" y="2866441"/>
            <a:ext cx="201168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200" b="1" dirty="0" smtClean="0"/>
              <a:t>Contribute to the national UC2/TL1 network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26033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10351</TotalTime>
  <Words>245</Words>
  <Application>Microsoft Office PowerPoint</Application>
  <PresentationFormat>On-screen Show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L Drane</dc:creator>
  <cp:lastModifiedBy>Sara E Woods</cp:lastModifiedBy>
  <cp:revision>43</cp:revision>
  <dcterms:created xsi:type="dcterms:W3CDTF">2020-03-03T19:17:15Z</dcterms:created>
  <dcterms:modified xsi:type="dcterms:W3CDTF">2021-03-08T19:15:51Z</dcterms:modified>
</cp:coreProperties>
</file>