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nett B. Goldberg" initials="BBG" lastIdx="2" clrIdx="0">
    <p:extLst>
      <p:ext uri="{19B8F6BF-5375-455C-9EA6-DF929625EA0E}">
        <p15:presenceInfo xmlns:p15="http://schemas.microsoft.com/office/powerpoint/2012/main" userId="S::bbg5780@ads.northwestern.edu::361dd375-53e9-41e8-a001-ad742fd427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71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16" y="52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96CD-7754-4EE0-B661-E62A3FEDAD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C8978-D22D-4A3E-96C4-1268C22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48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8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5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4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5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29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5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6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6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8852" y="546869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51419" y="553091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Activities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08705" y="563752"/>
            <a:ext cx="2033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Short-term Outcomes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1291" y="546869"/>
            <a:ext cx="1975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Long-term Outcomes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9425" y="1028447"/>
            <a:ext cx="2011680" cy="4154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specific biophysics content knowledge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9425" y="1620052"/>
            <a:ext cx="2011680" cy="71558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quantitative foundation for studying biological processes</a:t>
            </a:r>
          </a:p>
          <a:p>
            <a:pPr algn="ctr"/>
            <a:r>
              <a:rPr lang="en-US" sz="900" dirty="0"/>
              <a:t>(biostatistics, MATLAB)</a:t>
            </a:r>
            <a:endParaRPr lang="en-US" sz="900" b="1" dirty="0"/>
          </a:p>
        </p:txBody>
      </p:sp>
      <p:sp>
        <p:nvSpPr>
          <p:cNvPr id="16" name="Rectangle 15"/>
          <p:cNvSpPr/>
          <p:nvPr/>
        </p:nvSpPr>
        <p:spPr>
          <a:xfrm>
            <a:off x="4119425" y="3680426"/>
            <a:ext cx="2011680" cy="4154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Expand knowledge and improve presentation skills &amp; confidence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9425" y="2511740"/>
            <a:ext cx="2011680" cy="99257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technical and analytical skills in contemporary biophysics</a:t>
            </a:r>
          </a:p>
          <a:p>
            <a:pPr algn="ctr"/>
            <a:r>
              <a:rPr lang="en-US" sz="900" dirty="0"/>
              <a:t>(fluorescence, NMR, EPR, SAXS, crystallography, single-molecule, super-resolution microscopy, </a:t>
            </a:r>
            <a:r>
              <a:rPr lang="en-US" sz="900" dirty="0" err="1"/>
              <a:t>cryoEM</a:t>
            </a:r>
            <a:r>
              <a:rPr lang="en-US" sz="900" dirty="0"/>
              <a:t>)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7B8FD33-35B3-42F5-8617-02B8F66C4D82}"/>
              </a:ext>
            </a:extLst>
          </p:cNvPr>
          <p:cNvGrpSpPr/>
          <p:nvPr/>
        </p:nvGrpSpPr>
        <p:grpSpPr>
          <a:xfrm>
            <a:off x="2349886" y="1028447"/>
            <a:ext cx="1371600" cy="4427127"/>
            <a:chOff x="2357751" y="1028447"/>
            <a:chExt cx="1371600" cy="4427127"/>
          </a:xfrm>
        </p:grpSpPr>
        <p:sp>
          <p:nvSpPr>
            <p:cNvPr id="8" name="Rectangle 7"/>
            <p:cNvSpPr/>
            <p:nvPr/>
          </p:nvSpPr>
          <p:spPr>
            <a:xfrm>
              <a:off x="2357751" y="1028447"/>
              <a:ext cx="1371600" cy="152349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Core Courses</a:t>
              </a:r>
            </a:p>
            <a:p>
              <a:pPr algn="ctr"/>
              <a:r>
                <a:rPr lang="en-US" sz="900" dirty="0"/>
                <a:t>Introduction to Molecular Biophysics, Quantitative Biology,  Biophysical Methods for Macromolecular Analysis, Rigor &amp; Reproducibility, Responsible Conduct of Research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357751" y="2734994"/>
              <a:ext cx="1371600" cy="129266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Research-in-Progress Meetings, Seminars &amp; Journal Clubs</a:t>
              </a:r>
            </a:p>
            <a:p>
              <a:pPr algn="ctr"/>
              <a:r>
                <a:rPr lang="en-US" sz="900" dirty="0"/>
                <a:t>(intramural with internal &amp; external speakers)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357751" y="4993927"/>
              <a:ext cx="1371600" cy="46164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Annual Symposium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57751" y="4210709"/>
              <a:ext cx="1371600" cy="60016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 err="1"/>
                <a:t>BioOpportunities</a:t>
              </a:r>
              <a:r>
                <a:rPr lang="en-US" sz="1200" b="1" dirty="0"/>
                <a:t> Program</a:t>
              </a:r>
            </a:p>
            <a:p>
              <a:pPr algn="ctr"/>
              <a:r>
                <a:rPr lang="en-US" sz="900" dirty="0"/>
                <a:t>(career development)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543158" y="3250019"/>
            <a:ext cx="2011680" cy="7386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Deploy analytical skills and quantitative reasoning to advance biophysics/biology or biophysical/biological research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9425" y="4878493"/>
            <a:ext cx="2011680" cy="57708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interpersonal and networking skills and leadership skills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43158" y="2196941"/>
            <a:ext cx="2011680" cy="7386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Employment in biophysics and quantitative biology in academic, industrial and non-traditional settings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9425" y="4272031"/>
            <a:ext cx="2011680" cy="43035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Increased awareness of diversity of career options and paths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43158" y="1028447"/>
            <a:ext cx="2011680" cy="85408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Conduct biological research using biophysical and/or quantitative approaches</a:t>
            </a:r>
          </a:p>
          <a:p>
            <a:pPr algn="ctr"/>
            <a:r>
              <a:rPr lang="en-US" sz="900" dirty="0"/>
              <a:t>(publish, present, apply for and secure grants)</a:t>
            </a:r>
            <a:endParaRPr lang="en-US" sz="1050" b="1" dirty="0"/>
          </a:p>
        </p:txBody>
      </p:sp>
      <p:sp>
        <p:nvSpPr>
          <p:cNvPr id="29" name="Rectangle 28"/>
          <p:cNvSpPr/>
          <p:nvPr/>
        </p:nvSpPr>
        <p:spPr>
          <a:xfrm>
            <a:off x="6538201" y="4303097"/>
            <a:ext cx="2011680" cy="41549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Conduct collaborative research in biophysics/biology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43158" y="5033010"/>
            <a:ext cx="2011680" cy="4225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Undertake leadership roles in diverse careers</a:t>
            </a:r>
          </a:p>
        </p:txBody>
      </p:sp>
      <p:cxnSp>
        <p:nvCxnSpPr>
          <p:cNvPr id="32" name="Straight Arrow Connector 31"/>
          <p:cNvCxnSpPr>
            <a:cxnSpLocks/>
            <a:stCxn id="8" idx="3"/>
            <a:endCxn id="9" idx="1"/>
          </p:cNvCxnSpPr>
          <p:nvPr/>
        </p:nvCxnSpPr>
        <p:spPr>
          <a:xfrm flipV="1">
            <a:off x="3721486" y="1236196"/>
            <a:ext cx="397939" cy="55399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  <a:stCxn id="8" idx="3"/>
            <a:endCxn id="11" idx="1"/>
          </p:cNvCxnSpPr>
          <p:nvPr/>
        </p:nvCxnSpPr>
        <p:spPr>
          <a:xfrm>
            <a:off x="3721486" y="1790194"/>
            <a:ext cx="397939" cy="18764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  <a:stCxn id="8" idx="3"/>
          </p:cNvCxnSpPr>
          <p:nvPr/>
        </p:nvCxnSpPr>
        <p:spPr>
          <a:xfrm>
            <a:off x="3721486" y="1790194"/>
            <a:ext cx="387219" cy="119177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  <a:stCxn id="19" idx="3"/>
            <a:endCxn id="22" idx="1"/>
          </p:cNvCxnSpPr>
          <p:nvPr/>
        </p:nvCxnSpPr>
        <p:spPr>
          <a:xfrm>
            <a:off x="3721486" y="4510791"/>
            <a:ext cx="397939" cy="65624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/>
            <a:stCxn id="12" idx="3"/>
            <a:endCxn id="16" idx="1"/>
          </p:cNvCxnSpPr>
          <p:nvPr/>
        </p:nvCxnSpPr>
        <p:spPr>
          <a:xfrm>
            <a:off x="3721486" y="3381325"/>
            <a:ext cx="397939" cy="50685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  <a:stCxn id="12" idx="3"/>
            <a:endCxn id="9" idx="1"/>
          </p:cNvCxnSpPr>
          <p:nvPr/>
        </p:nvCxnSpPr>
        <p:spPr>
          <a:xfrm flipV="1">
            <a:off x="3721486" y="1236196"/>
            <a:ext cx="397939" cy="214512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stCxn id="19" idx="3"/>
            <a:endCxn id="25" idx="1"/>
          </p:cNvCxnSpPr>
          <p:nvPr/>
        </p:nvCxnSpPr>
        <p:spPr>
          <a:xfrm flipV="1">
            <a:off x="3721486" y="4487209"/>
            <a:ext cx="397939" cy="23582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  <a:stCxn id="13" idx="3"/>
            <a:endCxn id="16" idx="1"/>
          </p:cNvCxnSpPr>
          <p:nvPr/>
        </p:nvCxnSpPr>
        <p:spPr>
          <a:xfrm flipV="1">
            <a:off x="3721486" y="3888175"/>
            <a:ext cx="397939" cy="1336576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  <a:stCxn id="13" idx="3"/>
            <a:endCxn id="22" idx="1"/>
          </p:cNvCxnSpPr>
          <p:nvPr/>
        </p:nvCxnSpPr>
        <p:spPr>
          <a:xfrm flipV="1">
            <a:off x="3721486" y="5167034"/>
            <a:ext cx="397939" cy="57717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  <a:stCxn id="9" idx="3"/>
            <a:endCxn id="26" idx="1"/>
          </p:cNvCxnSpPr>
          <p:nvPr/>
        </p:nvCxnSpPr>
        <p:spPr>
          <a:xfrm>
            <a:off x="6131105" y="1236196"/>
            <a:ext cx="412053" cy="219291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  <a:stCxn id="11" idx="3"/>
            <a:endCxn id="26" idx="1"/>
          </p:cNvCxnSpPr>
          <p:nvPr/>
        </p:nvCxnSpPr>
        <p:spPr>
          <a:xfrm flipV="1">
            <a:off x="6131105" y="1455487"/>
            <a:ext cx="412053" cy="522356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endCxn id="23" idx="1"/>
          </p:cNvCxnSpPr>
          <p:nvPr/>
        </p:nvCxnSpPr>
        <p:spPr>
          <a:xfrm flipV="1">
            <a:off x="6131105" y="2566273"/>
            <a:ext cx="412053" cy="44566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  <a:stCxn id="18" idx="3"/>
            <a:endCxn id="26" idx="1"/>
          </p:cNvCxnSpPr>
          <p:nvPr/>
        </p:nvCxnSpPr>
        <p:spPr>
          <a:xfrm flipV="1">
            <a:off x="6131105" y="1455487"/>
            <a:ext cx="412053" cy="155254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/>
            <a:stCxn id="16" idx="3"/>
            <a:endCxn id="26" idx="1"/>
          </p:cNvCxnSpPr>
          <p:nvPr/>
        </p:nvCxnSpPr>
        <p:spPr>
          <a:xfrm flipV="1">
            <a:off x="6131105" y="1455487"/>
            <a:ext cx="412053" cy="243268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cxnSpLocks/>
            <a:stCxn id="16" idx="3"/>
            <a:endCxn id="29" idx="1"/>
          </p:cNvCxnSpPr>
          <p:nvPr/>
        </p:nvCxnSpPr>
        <p:spPr>
          <a:xfrm>
            <a:off x="6131105" y="3888175"/>
            <a:ext cx="407096" cy="622671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/>
            <a:stCxn id="25" idx="3"/>
            <a:endCxn id="23" idx="1"/>
          </p:cNvCxnSpPr>
          <p:nvPr/>
        </p:nvCxnSpPr>
        <p:spPr>
          <a:xfrm flipV="1">
            <a:off x="6131105" y="2566273"/>
            <a:ext cx="412053" cy="1920936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cxnSpLocks/>
            <a:stCxn id="22" idx="3"/>
            <a:endCxn id="29" idx="1"/>
          </p:cNvCxnSpPr>
          <p:nvPr/>
        </p:nvCxnSpPr>
        <p:spPr>
          <a:xfrm flipV="1">
            <a:off x="6131105" y="4510846"/>
            <a:ext cx="407096" cy="65618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cxnSpLocks/>
            <a:stCxn id="22" idx="3"/>
            <a:endCxn id="20" idx="1"/>
          </p:cNvCxnSpPr>
          <p:nvPr/>
        </p:nvCxnSpPr>
        <p:spPr>
          <a:xfrm flipV="1">
            <a:off x="6131105" y="3619351"/>
            <a:ext cx="412053" cy="154768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48969" y="2804017"/>
            <a:ext cx="1463040" cy="32038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Faculty Mentors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6301" y="3271932"/>
            <a:ext cx="1463040" cy="461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Core facilities and PhD-level Staff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8969" y="1593038"/>
            <a:ext cx="1463040" cy="2769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Steering Committee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36301" y="2012467"/>
            <a:ext cx="1463040" cy="64633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i="1" dirty="0"/>
              <a:t>Ad hoc </a:t>
            </a:r>
            <a:r>
              <a:rPr lang="en-US" sz="1200" b="1" dirty="0"/>
              <a:t>Trainee Selection Committee</a:t>
            </a: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3EBC221-2209-438E-8B95-3C674C319895}"/>
              </a:ext>
            </a:extLst>
          </p:cNvPr>
          <p:cNvCxnSpPr>
            <a:cxnSpLocks/>
            <a:stCxn id="13" idx="3"/>
            <a:endCxn id="25" idx="1"/>
          </p:cNvCxnSpPr>
          <p:nvPr/>
        </p:nvCxnSpPr>
        <p:spPr>
          <a:xfrm flipV="1">
            <a:off x="3721486" y="4487209"/>
            <a:ext cx="397939" cy="737542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65ABD1A4-EAB1-4BA9-A187-7FD35B3D2C0E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 flipV="1">
            <a:off x="3721486" y="3008030"/>
            <a:ext cx="397939" cy="373295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0289975D-BB33-4B8B-965E-673F3ABFD61B}"/>
              </a:ext>
            </a:extLst>
          </p:cNvPr>
          <p:cNvCxnSpPr>
            <a:cxnSpLocks/>
            <a:stCxn id="22" idx="3"/>
            <a:endCxn id="30" idx="1"/>
          </p:cNvCxnSpPr>
          <p:nvPr/>
        </p:nvCxnSpPr>
        <p:spPr>
          <a:xfrm>
            <a:off x="6131105" y="5167034"/>
            <a:ext cx="412053" cy="7725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AE9B972F-E55B-4D49-A1EF-4E408FDBA78E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>
            <a:off x="6131105" y="3008030"/>
            <a:ext cx="412053" cy="611321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367AE07B-4314-4339-950B-2F6C01CE3206}"/>
              </a:ext>
            </a:extLst>
          </p:cNvPr>
          <p:cNvCxnSpPr>
            <a:cxnSpLocks/>
            <a:stCxn id="16" idx="3"/>
            <a:endCxn id="23" idx="1"/>
          </p:cNvCxnSpPr>
          <p:nvPr/>
        </p:nvCxnSpPr>
        <p:spPr>
          <a:xfrm flipV="1">
            <a:off x="6131105" y="2566273"/>
            <a:ext cx="412053" cy="1321902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EE1CE951-BEAD-4F52-BF5E-3D4D927E507D}"/>
              </a:ext>
            </a:extLst>
          </p:cNvPr>
          <p:cNvCxnSpPr>
            <a:cxnSpLocks/>
            <a:stCxn id="12" idx="3"/>
            <a:endCxn id="22" idx="1"/>
          </p:cNvCxnSpPr>
          <p:nvPr/>
        </p:nvCxnSpPr>
        <p:spPr>
          <a:xfrm>
            <a:off x="3721486" y="3381325"/>
            <a:ext cx="397939" cy="178570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E1217C92-CE2C-4106-A526-9F352BA68FA8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6131105" y="1977843"/>
            <a:ext cx="412053" cy="164150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0BD6A0D-F3F0-0247-A3A1-8E87C4E88086}"/>
              </a:ext>
            </a:extLst>
          </p:cNvPr>
          <p:cNvSpPr txBox="1"/>
          <p:nvPr/>
        </p:nvSpPr>
        <p:spPr>
          <a:xfrm>
            <a:off x="4119425" y="5590627"/>
            <a:ext cx="2011680" cy="57708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105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Integrate disparate disciplinary perspectives into a biophysics framework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2A50AE-6A31-2B4C-8F71-66D4506517AF}"/>
              </a:ext>
            </a:extLst>
          </p:cNvPr>
          <p:cNvSpPr/>
          <p:nvPr/>
        </p:nvSpPr>
        <p:spPr>
          <a:xfrm>
            <a:off x="448969" y="4855980"/>
            <a:ext cx="1463040" cy="101566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Expert evaluation and assessment from Graduate School and Searle Center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0588E-409A-1F41-941E-5076F0792742}"/>
              </a:ext>
            </a:extLst>
          </p:cNvPr>
          <p:cNvSpPr/>
          <p:nvPr/>
        </p:nvSpPr>
        <p:spPr>
          <a:xfrm>
            <a:off x="436301" y="3881125"/>
            <a:ext cx="1463040" cy="83099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External industry  and academic experts for career exploration</a:t>
            </a:r>
          </a:p>
        </p:txBody>
      </p:sp>
    </p:spTree>
    <p:extLst>
      <p:ext uri="{BB962C8B-B14F-4D97-AF65-F5344CB8AC3E}">
        <p14:creationId xmlns:p14="http://schemas.microsoft.com/office/powerpoint/2010/main" val="326033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9195</TotalTime>
  <Words>216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L Drane</dc:creator>
  <cp:lastModifiedBy>Sara E Woods</cp:lastModifiedBy>
  <cp:revision>24</cp:revision>
  <dcterms:created xsi:type="dcterms:W3CDTF">2020-03-03T19:17:15Z</dcterms:created>
  <dcterms:modified xsi:type="dcterms:W3CDTF">2021-03-08T19:15:03Z</dcterms:modified>
</cp:coreProperties>
</file>