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67" r:id="rId4"/>
    <p:sldId id="270" r:id="rId5"/>
    <p:sldId id="273" r:id="rId6"/>
    <p:sldId id="268" r:id="rId7"/>
    <p:sldId id="269" r:id="rId8"/>
    <p:sldId id="271" r:id="rId9"/>
    <p:sldId id="272"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8714" autoAdjust="0"/>
  </p:normalViewPr>
  <p:slideViewPr>
    <p:cSldViewPr snapToGrid="0" snapToObjects="1">
      <p:cViewPr>
        <p:scale>
          <a:sx n="99" d="100"/>
          <a:sy n="99" d="100"/>
        </p:scale>
        <p:origin x="-1096" y="-3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86953" y="268288"/>
            <a:ext cx="5669280" cy="3900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400" y="4208929"/>
            <a:ext cx="5458968" cy="10486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3200400" y="5257800"/>
            <a:ext cx="5458968" cy="621792"/>
          </a:xfrm>
        </p:spPr>
        <p:txBody>
          <a:bodyPr vert="horz" lIns="91440" tIns="45720" rIns="91440" bIns="45720"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3276600" y="390525"/>
            <a:ext cx="5504688" cy="365125"/>
          </a:xfrm>
        </p:spPr>
        <p:txBody>
          <a:bodyPr vert="horz" lIns="91440" tIns="45720" rIns="91440" bIns="45720" rtlCol="0" anchor="ctr"/>
          <a:lstStyle>
            <a:lvl1pPr marL="0" algn="r" defTabSz="914400" rtl="0" eaLnBrk="1" latinLnBrk="0" hangingPunct="1">
              <a:defRPr sz="2200" b="0" kern="1200" baseline="0">
                <a:solidFill>
                  <a:schemeClr val="bg1"/>
                </a:solidFill>
                <a:latin typeface="+mn-lt"/>
                <a:ea typeface="+mn-ea"/>
                <a:cs typeface="+mn-cs"/>
              </a:defRPr>
            </a:lvl1p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a:xfrm>
            <a:off x="3218688" y="6356350"/>
            <a:ext cx="4736592" cy="365125"/>
          </a:xfrm>
        </p:spPr>
        <p:txBody>
          <a:bodyPr vert="horz" lIns="91440" tIns="45720" rIns="91440" bIns="45720" rtlCol="0" anchor="ctr"/>
          <a:lstStyle>
            <a:lvl1pPr marL="0" algn="l" defTabSz="914400" rtl="0" eaLnBrk="1" latinLnBrk="0" hangingPunct="1">
              <a:defRPr sz="1100" b="1" kern="1200">
                <a:solidFill>
                  <a:schemeClr val="tx2">
                    <a:lumMod val="60000"/>
                    <a:lumOff val="40000"/>
                  </a:schemeClr>
                </a:solidFill>
                <a:latin typeface="+mn-lt"/>
                <a:ea typeface="+mn-ea"/>
                <a:cs typeface="+mn-cs"/>
              </a:defRPr>
            </a:lvl1pPr>
          </a:lstStyle>
          <a:p>
            <a:endParaRPr lang="en-US"/>
          </a:p>
        </p:txBody>
      </p:sp>
      <p:sp>
        <p:nvSpPr>
          <p:cNvPr id="6" name="Slide Number Placeholder 5"/>
          <p:cNvSpPr>
            <a:spLocks noGrp="1"/>
          </p:cNvSpPr>
          <p:nvPr>
            <p:ph type="sldNum" sz="quarter" idx="12"/>
          </p:nvPr>
        </p:nvSpPr>
        <p:spPr>
          <a:xfrm>
            <a:off x="8256494"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7" name="Rectangle 6"/>
          <p:cNvSpPr/>
          <p:nvPr/>
        </p:nvSpPr>
        <p:spPr>
          <a:xfrm>
            <a:off x="3186953" y="268288"/>
            <a:ext cx="5669280" cy="2560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399" y="4171950"/>
            <a:ext cx="5457919" cy="1085850"/>
          </a:xfrm>
        </p:spPr>
        <p:txBody>
          <a:bodyPr>
            <a:normAutofit/>
          </a:bodyPr>
          <a:lstStyle>
            <a:lvl1pPr>
              <a:defRPr sz="4600"/>
            </a:lvl1pPr>
          </a:lstStyle>
          <a:p>
            <a:r>
              <a:rPr lang="en-US" smtClean="0"/>
              <a:t>Click to edit Master title style</a:t>
            </a:r>
            <a:endParaRPr/>
          </a:p>
        </p:txBody>
      </p:sp>
      <p:sp>
        <p:nvSpPr>
          <p:cNvPr id="3" name="Subtitle 2"/>
          <p:cNvSpPr>
            <a:spLocks noGrp="1"/>
          </p:cNvSpPr>
          <p:nvPr>
            <p:ph type="subTitle" idx="1"/>
          </p:nvPr>
        </p:nvSpPr>
        <p:spPr>
          <a:xfrm>
            <a:off x="3200401" y="5257799"/>
            <a:ext cx="5457918"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3276600" y="389965"/>
            <a:ext cx="5499847" cy="365125"/>
          </a:xfrm>
        </p:spPr>
        <p:txBody>
          <a:bodyPr/>
          <a:lstStyle>
            <a:lvl1pPr>
              <a:defRPr sz="2200" b="0" baseline="0">
                <a:solidFill>
                  <a:schemeClr val="bg1"/>
                </a:solidFill>
              </a:defRPr>
            </a:lvl1p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a:xfrm>
            <a:off x="3213847" y="6356350"/>
            <a:ext cx="4734112" cy="365125"/>
          </a:xfrm>
        </p:spPr>
        <p:txBody>
          <a:bodyPr/>
          <a:lstStyle/>
          <a:p>
            <a:endParaRPr lang="en-US"/>
          </a:p>
        </p:txBody>
      </p:sp>
      <p:sp>
        <p:nvSpPr>
          <p:cNvPr id="6" name="Slide Number Placeholder 5"/>
          <p:cNvSpPr>
            <a:spLocks noGrp="1"/>
          </p:cNvSpPr>
          <p:nvPr>
            <p:ph type="sldNum" sz="quarter" idx="12"/>
          </p:nvPr>
        </p:nvSpPr>
        <p:spPr>
          <a:xfrm>
            <a:off x="8265459"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t>‹#›</a:t>
            </a:fld>
            <a:endParaRPr lang="en-US"/>
          </a:p>
        </p:txBody>
      </p:sp>
      <p:sp>
        <p:nvSpPr>
          <p:cNvPr id="9" name="Picture Placeholder 8"/>
          <p:cNvSpPr>
            <a:spLocks noGrp="1"/>
          </p:cNvSpPr>
          <p:nvPr>
            <p:ph type="pic" sz="quarter" idx="13"/>
          </p:nvPr>
        </p:nvSpPr>
        <p:spPr>
          <a:xfrm>
            <a:off x="3200400" y="2877671"/>
            <a:ext cx="5646867" cy="1280160"/>
          </a:xfrm>
        </p:spPr>
        <p:txBody>
          <a:bodyPr/>
          <a:lstStyle>
            <a:lvl1pPr>
              <a:buNone/>
              <a:defRPr/>
            </a:lvl1pPr>
          </a:lstStyle>
          <a:p>
            <a:r>
              <a:rPr lang="en-US" smtClean="0"/>
              <a:t>Drag picture to placeholder or click icon to add</a:t>
            </a:r>
            <a:endParaRPr/>
          </a:p>
        </p:txBody>
      </p:sp>
      <p:sp>
        <p:nvSpPr>
          <p:cNvPr id="10" name="Rectangle 9"/>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7" name="Rectangle 6"/>
          <p:cNvSpPr/>
          <p:nvPr/>
        </p:nvSpPr>
        <p:spPr>
          <a:xfrm>
            <a:off x="269875"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178423" y="914400"/>
            <a:ext cx="6508377" cy="1143000"/>
          </a:xfrm>
        </p:spPr>
        <p:txBody>
          <a:bodyPr/>
          <a:lstStyle/>
          <a:p>
            <a:r>
              <a:rPr lang="en-US" smtClean="0"/>
              <a:t>Click to edit Master title style</a:t>
            </a:r>
            <a:endParaRPr/>
          </a:p>
        </p:txBody>
      </p:sp>
      <p:sp>
        <p:nvSpPr>
          <p:cNvPr id="3" name="Content Placeholder 2"/>
          <p:cNvSpPr>
            <a:spLocks noGrp="1"/>
          </p:cNvSpPr>
          <p:nvPr>
            <p:ph idx="1"/>
          </p:nvPr>
        </p:nvSpPr>
        <p:spPr>
          <a:xfrm>
            <a:off x="2178423" y="2209800"/>
            <a:ext cx="6508377" cy="3916363"/>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a:xfrm>
            <a:off x="2178423" y="6356350"/>
            <a:ext cx="4926852" cy="365125"/>
          </a:xfrm>
        </p:spPr>
        <p:txBody>
          <a:bodyPr/>
          <a:lstStyle/>
          <a:p>
            <a:endParaRPr lang="en-US"/>
          </a:p>
        </p:txBody>
      </p:sp>
      <p:sp>
        <p:nvSpPr>
          <p:cNvPr id="6" name="Slide Number Placeholder 5"/>
          <p:cNvSpPr>
            <a:spLocks noGrp="1"/>
          </p:cNvSpPr>
          <p:nvPr>
            <p:ph type="sldNum" sz="quarter" idx="12"/>
          </p:nvPr>
        </p:nvSpPr>
        <p:spPr>
          <a:xfrm>
            <a:off x="331694" y="361016"/>
            <a:ext cx="506506" cy="365125"/>
          </a:xfrm>
        </p:spPr>
        <p:txBody>
          <a:bodyPr/>
          <a:lstStyle/>
          <a:p>
            <a:fld id="{57AF16DE-A0D5-4438-950F-5B1E159C2C28}" type="slidenum">
              <a:rPr lang="en-US" smtClean="0"/>
              <a:t>‹#›</a:t>
            </a:fld>
            <a:endParaRPr lang="en-US"/>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758952" y="268288"/>
            <a:ext cx="1099073" cy="635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09801" y="3429000"/>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2209801"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562600" y="6356350"/>
            <a:ext cx="1622612" cy="365125"/>
          </a:xfrm>
        </p:spPr>
        <p:txBody>
          <a:body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a:xfrm>
            <a:off x="174812" y="6356350"/>
            <a:ext cx="5311588" cy="365125"/>
          </a:xfrm>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7" name="Rectangle 6"/>
          <p:cNvSpPr/>
          <p:nvPr/>
        </p:nvSpPr>
        <p:spPr>
          <a:xfrm>
            <a:off x="269875" y="4773706"/>
            <a:ext cx="2971800" cy="184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720354" y="3429001"/>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3720354"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351212" y="6104965"/>
            <a:ext cx="506506" cy="365125"/>
          </a:xfrm>
        </p:spPr>
        <p:txBody>
          <a:bodyPr/>
          <a:lstStyle/>
          <a:p>
            <a:fld id="{57AF16DE-A0D5-4438-950F-5B1E159C2C28}" type="slidenum">
              <a:rPr lang="en-US" smtClean="0"/>
              <a:t>‹#›</a:t>
            </a:fld>
            <a:endParaRPr lang="en-US"/>
          </a:p>
        </p:txBody>
      </p:sp>
      <p:sp>
        <p:nvSpPr>
          <p:cNvPr id="9" name="Picture Placeholder 8"/>
          <p:cNvSpPr>
            <a:spLocks noGrp="1"/>
          </p:cNvSpPr>
          <p:nvPr>
            <p:ph type="pic" sz="quarter" idx="13"/>
          </p:nvPr>
        </p:nvSpPr>
        <p:spPr>
          <a:xfrm>
            <a:off x="269874" y="268288"/>
            <a:ext cx="2971800" cy="4438650"/>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88352"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B1A24CD3-204F-4468-8EE4-28A6668D006A}" type="datetimeFigureOut">
              <a:rPr lang="en-US" smtClean="0"/>
              <a:t>8/16/16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1A24CD3-204F-4468-8EE4-28A6668D006A}" type="datetimeFigureOut">
              <a:rPr lang="en-US" smtClean="0"/>
              <a:t>8/16/16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B1A24CD3-204F-4468-8EE4-28A6668D006A}" type="datetimeFigureOut">
              <a:rPr lang="en-US" smtClean="0"/>
              <a:t>8/16/16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4746811" y="268288"/>
            <a:ext cx="41148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161365" y="6124014"/>
            <a:ext cx="1752600" cy="365125"/>
          </a:xfrm>
        </p:spPr>
        <p:txBody>
          <a:bodyPr/>
          <a:lstStyle>
            <a:lvl1pPr algn="l">
              <a:defRPr/>
            </a:lvl1p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a:xfrm>
            <a:off x="174812" y="6356350"/>
            <a:ext cx="3863788" cy="365125"/>
          </a:xfrm>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10" name="Picture Placeholder 9"/>
          <p:cNvSpPr>
            <a:spLocks noGrp="1"/>
          </p:cNvSpPr>
          <p:nvPr>
            <p:ph type="pic" sz="quarter" idx="13"/>
          </p:nvPr>
        </p:nvSpPr>
        <p:spPr>
          <a:xfrm>
            <a:off x="4760258" y="990600"/>
            <a:ext cx="4096512" cy="5611813"/>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8" name="Rectangle 7"/>
          <p:cNvSpPr/>
          <p:nvPr/>
        </p:nvSpPr>
        <p:spPr>
          <a:xfrm>
            <a:off x="7216775" y="268288"/>
            <a:ext cx="1639457"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6858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8" name="Rectangle 7"/>
          <p:cNvSpPr/>
          <p:nvPr/>
        </p:nvSpPr>
        <p:spPr>
          <a:xfrm>
            <a:off x="8135471" y="268288"/>
            <a:ext cx="720761"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3006726"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10" name="Picture Placeholder 2"/>
          <p:cNvSpPr>
            <a:spLocks noGrp="1"/>
          </p:cNvSpPr>
          <p:nvPr>
            <p:ph type="pic" idx="13"/>
          </p:nvPr>
        </p:nvSpPr>
        <p:spPr>
          <a:xfrm>
            <a:off x="3352800" y="268288"/>
            <a:ext cx="47019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1" name="Picture Placeholder 2"/>
          <p:cNvSpPr>
            <a:spLocks noGrp="1"/>
          </p:cNvSpPr>
          <p:nvPr>
            <p:ph type="pic" idx="14"/>
          </p:nvPr>
        </p:nvSpPr>
        <p:spPr>
          <a:xfrm>
            <a:off x="33528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2" name="Picture Placeholder 2"/>
          <p:cNvSpPr>
            <a:spLocks noGrp="1"/>
          </p:cNvSpPr>
          <p:nvPr>
            <p:ph type="pic" idx="15"/>
          </p:nvPr>
        </p:nvSpPr>
        <p:spPr>
          <a:xfrm>
            <a:off x="57505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543799" y="1035424"/>
            <a:ext cx="1322295" cy="5090739"/>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914400"/>
            <a:ext cx="6508377" cy="1143000"/>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457199" y="2209800"/>
            <a:ext cx="6508377" cy="39163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7198659" y="6356350"/>
            <a:ext cx="17526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B1A24CD3-204F-4468-8EE4-28A6668D006A}" type="datetimeFigureOut">
              <a:rPr lang="en-US" smtClean="0"/>
              <a:t>8/16/16</a:t>
            </a:fld>
            <a:endParaRPr lang="en-US"/>
          </a:p>
        </p:txBody>
      </p:sp>
      <p:sp>
        <p:nvSpPr>
          <p:cNvPr id="5" name="Footer Placeholder 4"/>
          <p:cNvSpPr>
            <a:spLocks noGrp="1"/>
          </p:cNvSpPr>
          <p:nvPr>
            <p:ph type="ftr" sz="quarter" idx="3"/>
          </p:nvPr>
        </p:nvSpPr>
        <p:spPr>
          <a:xfrm>
            <a:off x="174812" y="6356350"/>
            <a:ext cx="6007100"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en-US"/>
          </a:p>
        </p:txBody>
      </p:sp>
      <p:sp>
        <p:nvSpPr>
          <p:cNvPr id="6" name="Slide Number Placeholder 5"/>
          <p:cNvSpPr>
            <a:spLocks noGrp="1"/>
          </p:cNvSpPr>
          <p:nvPr>
            <p:ph type="sldNum" sz="quarter" idx="4"/>
          </p:nvPr>
        </p:nvSpPr>
        <p:spPr>
          <a:xfrm>
            <a:off x="8256494" y="361016"/>
            <a:ext cx="506506" cy="365125"/>
          </a:xfrm>
          <a:prstGeom prst="rect">
            <a:avLst/>
          </a:prstGeom>
        </p:spPr>
        <p:txBody>
          <a:bodyPr vert="horz" lIns="91440" tIns="45720" rIns="91440" bIns="45720" rtlCol="0" anchor="ctr"/>
          <a:lstStyle>
            <a:lvl1pPr algn="r">
              <a:defRPr sz="2200" b="1">
                <a:solidFill>
                  <a:schemeClr val="bg1"/>
                </a:solidFill>
              </a:defRPr>
            </a:lvl1pPr>
          </a:lstStyle>
          <a:p>
            <a:fld id="{57AF16DE-A0D5-4438-950F-5B1E159C2C2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10596" y="5106867"/>
            <a:ext cx="5458968" cy="1048684"/>
          </a:xfrm>
        </p:spPr>
        <p:txBody>
          <a:bodyPr>
            <a:normAutofit fontScale="90000"/>
          </a:bodyPr>
          <a:lstStyle/>
          <a:p>
            <a:r>
              <a:rPr lang="en-US" dirty="0" smtClean="0"/>
              <a:t>One Book One Northwestern Book Group Discussion</a:t>
            </a:r>
            <a:endParaRPr lang="en-US" dirty="0"/>
          </a:p>
        </p:txBody>
      </p:sp>
    </p:spTree>
    <p:extLst>
      <p:ext uri="{BB962C8B-B14F-4D97-AF65-F5344CB8AC3E}">
        <p14:creationId xmlns:p14="http://schemas.microsoft.com/office/powerpoint/2010/main" val="183509191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Economics</a:t>
            </a:r>
            <a:endParaRPr lang="en-US" dirty="0"/>
          </a:p>
        </p:txBody>
      </p:sp>
      <p:pic>
        <p:nvPicPr>
          <p:cNvPr id="5" name="Picture 4"/>
          <p:cNvPicPr>
            <a:picLocks noChangeAspect="1"/>
          </p:cNvPicPr>
          <p:nvPr/>
        </p:nvPicPr>
        <p:blipFill>
          <a:blip r:embed="rId2"/>
          <a:stretch>
            <a:fillRect/>
          </a:stretch>
        </p:blipFill>
        <p:spPr>
          <a:xfrm>
            <a:off x="4490987" y="2712799"/>
            <a:ext cx="4653014" cy="3392470"/>
          </a:xfrm>
          <a:prstGeom prst="rect">
            <a:avLst/>
          </a:prstGeom>
        </p:spPr>
      </p:pic>
      <p:pic>
        <p:nvPicPr>
          <p:cNvPr id="6" name="Picture 5"/>
          <p:cNvPicPr>
            <a:picLocks noChangeAspect="1"/>
          </p:cNvPicPr>
          <p:nvPr/>
        </p:nvPicPr>
        <p:blipFill rotWithShape="1">
          <a:blip r:embed="rId3"/>
          <a:srcRect l="3208" t="4527" r="5247" b="5112"/>
          <a:stretch/>
        </p:blipFill>
        <p:spPr>
          <a:xfrm>
            <a:off x="0" y="2712798"/>
            <a:ext cx="4490987" cy="3375593"/>
          </a:xfrm>
          <a:prstGeom prst="rect">
            <a:avLst/>
          </a:prstGeom>
        </p:spPr>
      </p:pic>
    </p:spTree>
    <p:extLst>
      <p:ext uri="{BB962C8B-B14F-4D97-AF65-F5344CB8AC3E}">
        <p14:creationId xmlns:p14="http://schemas.microsoft.com/office/powerpoint/2010/main" val="390913510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Economics</a:t>
            </a:r>
            <a:endParaRPr lang="en-US" dirty="0"/>
          </a:p>
        </p:txBody>
      </p:sp>
      <p:sp>
        <p:nvSpPr>
          <p:cNvPr id="3" name="Content Placeholder 2"/>
          <p:cNvSpPr>
            <a:spLocks noGrp="1"/>
          </p:cNvSpPr>
          <p:nvPr>
            <p:ph idx="1"/>
          </p:nvPr>
        </p:nvSpPr>
        <p:spPr>
          <a:xfrm>
            <a:off x="196399" y="2206708"/>
            <a:ext cx="8947601" cy="4648200"/>
          </a:xfrm>
        </p:spPr>
        <p:txBody>
          <a:bodyPr>
            <a:normAutofit/>
          </a:bodyPr>
          <a:lstStyle/>
          <a:p>
            <a:pPr lvl="0"/>
            <a:r>
              <a:rPr lang="en-US" dirty="0" smtClean="0"/>
              <a:t>How did the 2008 market crash and subsequent economic recession affect you, people you know, your hometown, and/or your state?</a:t>
            </a:r>
          </a:p>
          <a:p>
            <a:r>
              <a:rPr lang="en-US" dirty="0" smtClean="0"/>
              <a:t>Silver states that human characteristics like greed and fear had lasting impacts on the U.S. economic market. How have similar characteristics affected those in your community during the economic recession?</a:t>
            </a:r>
          </a:p>
          <a:p>
            <a:pPr lvl="0"/>
            <a:r>
              <a:rPr lang="en-US" dirty="0" smtClean="0"/>
              <a:t>Silver mentions that it is important to acknowledge </a:t>
            </a:r>
            <a:r>
              <a:rPr lang="en-US" dirty="0"/>
              <a:t>margin of error in economic </a:t>
            </a:r>
            <a:r>
              <a:rPr lang="en-US" dirty="0" smtClean="0"/>
              <a:t>forecasting to give accurate and “honest” results. </a:t>
            </a:r>
            <a:r>
              <a:rPr lang="en-US" dirty="0"/>
              <a:t>In what </a:t>
            </a:r>
            <a:r>
              <a:rPr lang="en-US" dirty="0" smtClean="0"/>
              <a:t>other situations (interpersonal relationships, business, medicine, politics, etc.) is it important to acknowledge uncertainty, and why?</a:t>
            </a:r>
          </a:p>
          <a:p>
            <a:pPr lvl="1"/>
            <a:r>
              <a:rPr lang="en-US" dirty="0" smtClean="0"/>
              <a:t>In your experience, when has it been important to acknowledge uncertainty? When has it been more important to seem sure in your prediction? Why?</a:t>
            </a:r>
          </a:p>
        </p:txBody>
      </p:sp>
    </p:spTree>
    <p:extLst>
      <p:ext uri="{BB962C8B-B14F-4D97-AF65-F5344CB8AC3E}">
        <p14:creationId xmlns:p14="http://schemas.microsoft.com/office/powerpoint/2010/main" val="426291869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Economics</a:t>
            </a:r>
            <a:endParaRPr lang="en-US" dirty="0"/>
          </a:p>
        </p:txBody>
      </p:sp>
      <p:sp>
        <p:nvSpPr>
          <p:cNvPr id="3" name="Content Placeholder 2"/>
          <p:cNvSpPr>
            <a:spLocks noGrp="1"/>
          </p:cNvSpPr>
          <p:nvPr>
            <p:ph idx="1"/>
          </p:nvPr>
        </p:nvSpPr>
        <p:spPr>
          <a:xfrm>
            <a:off x="196399" y="2365757"/>
            <a:ext cx="8947601" cy="4013791"/>
          </a:xfrm>
        </p:spPr>
        <p:txBody>
          <a:bodyPr>
            <a:normAutofit/>
          </a:bodyPr>
          <a:lstStyle/>
          <a:p>
            <a:pPr lvl="0"/>
            <a:r>
              <a:rPr lang="en-US" dirty="0" smtClean="0"/>
              <a:t>Silver argues that it is difficult to predict national GDP because “</a:t>
            </a:r>
            <a:r>
              <a:rPr lang="en-US" dirty="0"/>
              <a:t>There's so much data pertaining to factors that might drive GDP growth that it's easy to perceive patterns that aren't real</a:t>
            </a:r>
            <a:r>
              <a:rPr lang="en-US" dirty="0" smtClean="0"/>
              <a:t>.” He explains that since the national economy is constantly changing, past economic patterns do not necessarily help us to predict future patterns.</a:t>
            </a:r>
          </a:p>
          <a:p>
            <a:pPr lvl="1"/>
            <a:r>
              <a:rPr lang="en-US" dirty="0" smtClean="0"/>
              <a:t>Do you think this is true on a smaller scale, such as individual corporations? Why or why not? What economic information would be important to make predictions regarding a large corporation’s success?</a:t>
            </a:r>
          </a:p>
          <a:p>
            <a:pPr lvl="1"/>
            <a:r>
              <a:rPr lang="en-US" dirty="0" smtClean="0"/>
              <a:t>Do you think this is true on an even smaller scale, such as small “mom and pop” businesses? Why or why not? </a:t>
            </a:r>
            <a:r>
              <a:rPr lang="en-US" dirty="0"/>
              <a:t>What economic information would be important to make predictions regarding a </a:t>
            </a:r>
            <a:r>
              <a:rPr lang="en-US" dirty="0" smtClean="0"/>
              <a:t>small business’ success?</a:t>
            </a:r>
          </a:p>
        </p:txBody>
      </p:sp>
    </p:spTree>
    <p:extLst>
      <p:ext uri="{BB962C8B-B14F-4D97-AF65-F5344CB8AC3E}">
        <p14:creationId xmlns:p14="http://schemas.microsoft.com/office/powerpoint/2010/main" val="220578830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Economics</a:t>
            </a:r>
            <a:endParaRPr lang="en-US" dirty="0"/>
          </a:p>
        </p:txBody>
      </p:sp>
      <p:sp>
        <p:nvSpPr>
          <p:cNvPr id="3" name="Content Placeholder 2"/>
          <p:cNvSpPr>
            <a:spLocks noGrp="1"/>
          </p:cNvSpPr>
          <p:nvPr>
            <p:ph idx="1"/>
          </p:nvPr>
        </p:nvSpPr>
        <p:spPr>
          <a:xfrm>
            <a:off x="196399" y="2365757"/>
            <a:ext cx="8947601" cy="4013791"/>
          </a:xfrm>
        </p:spPr>
        <p:txBody>
          <a:bodyPr>
            <a:normAutofit/>
          </a:bodyPr>
          <a:lstStyle/>
          <a:p>
            <a:r>
              <a:rPr lang="en-US" dirty="0"/>
              <a:t>Have you ever witnessed, either in your community or in the news, a strikingly successful business venture? What do you think contributed to its economic success?</a:t>
            </a:r>
          </a:p>
          <a:p>
            <a:pPr lvl="1"/>
            <a:r>
              <a:rPr lang="en-US" dirty="0"/>
              <a:t>How could understanding what contributed to the success help predict the success or failure of another business venture?</a:t>
            </a:r>
          </a:p>
          <a:p>
            <a:r>
              <a:rPr lang="en-US" dirty="0"/>
              <a:t>Have you ever witnessed, either in your community or in the news, a significant business failure? What do you think contributed to its economic failure?</a:t>
            </a:r>
          </a:p>
          <a:p>
            <a:pPr lvl="1"/>
            <a:r>
              <a:rPr lang="en-US" dirty="0"/>
              <a:t>How could understanding what contributed to the failure help predict the success or failure of another business venture?</a:t>
            </a:r>
          </a:p>
        </p:txBody>
      </p:sp>
    </p:spTree>
    <p:extLst>
      <p:ext uri="{BB962C8B-B14F-4D97-AF65-F5344CB8AC3E}">
        <p14:creationId xmlns:p14="http://schemas.microsoft.com/office/powerpoint/2010/main" val="383623300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746" y="536853"/>
            <a:ext cx="7582058" cy="606145"/>
          </a:xfrm>
        </p:spPr>
        <p:txBody>
          <a:bodyPr/>
          <a:lstStyle/>
          <a:p>
            <a:r>
              <a:rPr lang="en-US" dirty="0" smtClean="0"/>
              <a:t>Economics: Case Study Activity</a:t>
            </a:r>
            <a:endParaRPr lang="en-US" dirty="0"/>
          </a:p>
        </p:txBody>
      </p:sp>
      <p:sp>
        <p:nvSpPr>
          <p:cNvPr id="3" name="Content Placeholder 2"/>
          <p:cNvSpPr>
            <a:spLocks noGrp="1"/>
          </p:cNvSpPr>
          <p:nvPr>
            <p:ph idx="1"/>
          </p:nvPr>
        </p:nvSpPr>
        <p:spPr>
          <a:xfrm>
            <a:off x="104747" y="1990293"/>
            <a:ext cx="9039254" cy="4867707"/>
          </a:xfrm>
        </p:spPr>
        <p:txBody>
          <a:bodyPr>
            <a:normAutofit fontScale="92500" lnSpcReduction="10000"/>
          </a:bodyPr>
          <a:lstStyle/>
          <a:p>
            <a:pPr lvl="0"/>
            <a:r>
              <a:rPr lang="en-US" b="1" dirty="0" smtClean="0"/>
              <a:t>The Context</a:t>
            </a:r>
            <a:r>
              <a:rPr lang="en-US" dirty="0" smtClean="0"/>
              <a:t>: </a:t>
            </a:r>
            <a:r>
              <a:rPr lang="en-US" dirty="0"/>
              <a:t>Occupy Wall Street (OWS) </a:t>
            </a:r>
            <a:r>
              <a:rPr lang="en-US" dirty="0" smtClean="0"/>
              <a:t>is a protest movement that began on September 11, 2011 in New York City. The protestors’ slogan “We Are the 99%” refers to protestors’ perceptions of the income disparity and economic inequality in the U.S.—this statistic was later confirmed by a Congressional Budget Office report released in October 2011. OWS’s goals include a reduction in the influence of corporations on politics, more balanced distribution of income, more and better jobs, bank reform to curtail speculative trading by banks, forgiveness of student loan debt or other relief for indebted students, and alleviation of the foreclosure situation. Since the movement’s inception, protestors have occupied </a:t>
            </a:r>
            <a:r>
              <a:rPr lang="en-US" dirty="0"/>
              <a:t>banks, corporate headquarters, board meetings, foreclosed homes, and college and university campuses.</a:t>
            </a:r>
            <a:endParaRPr lang="en-US" dirty="0" smtClean="0"/>
          </a:p>
          <a:p>
            <a:pPr lvl="0"/>
            <a:r>
              <a:rPr lang="en-US" b="1" dirty="0" smtClean="0"/>
              <a:t>The Debate</a:t>
            </a:r>
            <a:r>
              <a:rPr lang="en-US" dirty="0" smtClean="0"/>
              <a:t>: Those who support OWS argue that the movement works to fight economic inequality by proposing new economic policy initiatives that could improve overall economic conditions in the U.S. Those who criticize OWS argue that the movement does not have the “depth” and expertise necessary to make accurate economic predictions.</a:t>
            </a:r>
          </a:p>
        </p:txBody>
      </p:sp>
      <p:sp>
        <p:nvSpPr>
          <p:cNvPr id="4" name="Title 1"/>
          <p:cNvSpPr txBox="1">
            <a:spLocks/>
          </p:cNvSpPr>
          <p:nvPr/>
        </p:nvSpPr>
        <p:spPr>
          <a:xfrm>
            <a:off x="877249" y="1142998"/>
            <a:ext cx="6507346" cy="625422"/>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3600" kern="1200">
                <a:solidFill>
                  <a:schemeClr val="accent1"/>
                </a:solidFill>
                <a:latin typeface="+mj-lt"/>
                <a:ea typeface="+mj-ea"/>
                <a:cs typeface="+mj-cs"/>
              </a:defRPr>
            </a:lvl1pPr>
          </a:lstStyle>
          <a:p>
            <a:r>
              <a:rPr lang="en-US" sz="2800" dirty="0" smtClean="0"/>
              <a:t>Topic Blend: Economics and Politics</a:t>
            </a:r>
            <a:endParaRPr lang="en-US" sz="2800" dirty="0"/>
          </a:p>
        </p:txBody>
      </p:sp>
      <p:pic>
        <p:nvPicPr>
          <p:cNvPr id="5" name="Picture 4"/>
          <p:cNvPicPr>
            <a:picLocks noChangeAspect="1"/>
          </p:cNvPicPr>
          <p:nvPr/>
        </p:nvPicPr>
        <p:blipFill rotWithShape="1">
          <a:blip r:embed="rId2"/>
          <a:srcRect l="24056" r="8932"/>
          <a:stretch/>
        </p:blipFill>
        <p:spPr>
          <a:xfrm>
            <a:off x="7175103" y="233781"/>
            <a:ext cx="1689028" cy="1680306"/>
          </a:xfrm>
          <a:prstGeom prst="rect">
            <a:avLst/>
          </a:prstGeom>
        </p:spPr>
      </p:pic>
    </p:spTree>
    <p:extLst>
      <p:ext uri="{BB962C8B-B14F-4D97-AF65-F5344CB8AC3E}">
        <p14:creationId xmlns:p14="http://schemas.microsoft.com/office/powerpoint/2010/main" val="42612691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746" y="557674"/>
            <a:ext cx="7582058" cy="606145"/>
          </a:xfrm>
        </p:spPr>
        <p:txBody>
          <a:bodyPr/>
          <a:lstStyle/>
          <a:p>
            <a:r>
              <a:rPr lang="en-US" dirty="0" smtClean="0"/>
              <a:t>Economics: Case Study Activity</a:t>
            </a:r>
            <a:endParaRPr lang="en-US" dirty="0"/>
          </a:p>
        </p:txBody>
      </p:sp>
      <p:sp>
        <p:nvSpPr>
          <p:cNvPr id="3" name="Content Placeholder 2"/>
          <p:cNvSpPr>
            <a:spLocks noGrp="1"/>
          </p:cNvSpPr>
          <p:nvPr>
            <p:ph idx="1"/>
          </p:nvPr>
        </p:nvSpPr>
        <p:spPr>
          <a:xfrm>
            <a:off x="104746" y="2658089"/>
            <a:ext cx="8947601" cy="2802123"/>
          </a:xfrm>
        </p:spPr>
        <p:txBody>
          <a:bodyPr>
            <a:normAutofit/>
          </a:bodyPr>
          <a:lstStyle/>
          <a:p>
            <a:pPr lvl="0"/>
            <a:r>
              <a:rPr lang="en-US" b="1" dirty="0" smtClean="0"/>
              <a:t>The Questions</a:t>
            </a:r>
            <a:r>
              <a:rPr lang="en-US" dirty="0" smtClean="0"/>
              <a:t>: </a:t>
            </a:r>
          </a:p>
          <a:p>
            <a:pPr lvl="1"/>
            <a:r>
              <a:rPr lang="en-US" dirty="0" smtClean="0"/>
              <a:t>How could OWS better support the argument that its proposed </a:t>
            </a:r>
            <a:r>
              <a:rPr lang="en-US" smtClean="0"/>
              <a:t>legislative changes </a:t>
            </a:r>
            <a:r>
              <a:rPr lang="en-US" dirty="0" smtClean="0"/>
              <a:t>would improve the U.S. economy?</a:t>
            </a:r>
          </a:p>
          <a:p>
            <a:pPr lvl="1"/>
            <a:r>
              <a:rPr lang="en-US" dirty="0" smtClean="0"/>
              <a:t>How could an impartial economic analyst help laypeople (both for and against OWS) understand the workings of economic predictions?</a:t>
            </a:r>
          </a:p>
          <a:p>
            <a:pPr lvl="1"/>
            <a:r>
              <a:rPr lang="en-US" dirty="0" smtClean="0"/>
              <a:t>How could economists and legislators work together to diffuse tensions surrounding OWS and come up with proposals to improve the U.S. economy?</a:t>
            </a:r>
          </a:p>
        </p:txBody>
      </p:sp>
      <p:sp>
        <p:nvSpPr>
          <p:cNvPr id="4" name="Title 1"/>
          <p:cNvSpPr txBox="1">
            <a:spLocks/>
          </p:cNvSpPr>
          <p:nvPr/>
        </p:nvSpPr>
        <p:spPr>
          <a:xfrm>
            <a:off x="877249" y="1152637"/>
            <a:ext cx="6507346" cy="625422"/>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3600" kern="1200">
                <a:solidFill>
                  <a:schemeClr val="accent1"/>
                </a:solidFill>
                <a:latin typeface="+mj-lt"/>
                <a:ea typeface="+mj-ea"/>
                <a:cs typeface="+mj-cs"/>
              </a:defRPr>
            </a:lvl1pPr>
          </a:lstStyle>
          <a:p>
            <a:r>
              <a:rPr lang="en-US" sz="2800" dirty="0" smtClean="0"/>
              <a:t>Topic Blend: Economics and Politics</a:t>
            </a:r>
            <a:endParaRPr lang="en-US" sz="2800" dirty="0"/>
          </a:p>
        </p:txBody>
      </p:sp>
      <p:pic>
        <p:nvPicPr>
          <p:cNvPr id="5" name="Picture 4"/>
          <p:cNvPicPr>
            <a:picLocks noChangeAspect="1"/>
          </p:cNvPicPr>
          <p:nvPr/>
        </p:nvPicPr>
        <p:blipFill rotWithShape="1">
          <a:blip r:embed="rId2"/>
          <a:srcRect l="24056" r="8932"/>
          <a:stretch/>
        </p:blipFill>
        <p:spPr>
          <a:xfrm>
            <a:off x="7175103" y="233781"/>
            <a:ext cx="1689028" cy="1680306"/>
          </a:xfrm>
          <a:prstGeom prst="rect">
            <a:avLst/>
          </a:prstGeom>
        </p:spPr>
      </p:pic>
    </p:spTree>
    <p:extLst>
      <p:ext uri="{BB962C8B-B14F-4D97-AF65-F5344CB8AC3E}">
        <p14:creationId xmlns:p14="http://schemas.microsoft.com/office/powerpoint/2010/main" val="13547177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746" y="536853"/>
            <a:ext cx="7582058" cy="606145"/>
          </a:xfrm>
        </p:spPr>
        <p:txBody>
          <a:bodyPr/>
          <a:lstStyle/>
          <a:p>
            <a:r>
              <a:rPr lang="en-US" dirty="0" smtClean="0"/>
              <a:t>Economics: Case Study Activity</a:t>
            </a:r>
            <a:endParaRPr lang="en-US" dirty="0"/>
          </a:p>
        </p:txBody>
      </p:sp>
      <p:sp>
        <p:nvSpPr>
          <p:cNvPr id="3" name="Content Placeholder 2"/>
          <p:cNvSpPr>
            <a:spLocks noGrp="1"/>
          </p:cNvSpPr>
          <p:nvPr>
            <p:ph idx="1"/>
          </p:nvPr>
        </p:nvSpPr>
        <p:spPr>
          <a:xfrm>
            <a:off x="104747" y="2160421"/>
            <a:ext cx="9039254" cy="4569995"/>
          </a:xfrm>
        </p:spPr>
        <p:txBody>
          <a:bodyPr>
            <a:normAutofit/>
          </a:bodyPr>
          <a:lstStyle/>
          <a:p>
            <a:r>
              <a:rPr lang="en-US" b="1" dirty="0" smtClean="0"/>
              <a:t>The Context</a:t>
            </a:r>
            <a:r>
              <a:rPr lang="en-US" dirty="0"/>
              <a:t>: A pressing issue in current discussions about economics is that of natural resource </a:t>
            </a:r>
            <a:r>
              <a:rPr lang="en-US" dirty="0" smtClean="0"/>
              <a:t>depletion and exhaustion</a:t>
            </a:r>
            <a:r>
              <a:rPr lang="en-US" dirty="0"/>
              <a:t>. </a:t>
            </a:r>
            <a:r>
              <a:rPr lang="en-US" dirty="0" smtClean="0"/>
              <a:t>Some researchers have presented concerns that humankind is using renewable and non-renewable natural resources at rates faster than they can be replenished, leading to resource depletion.</a:t>
            </a:r>
          </a:p>
          <a:p>
            <a:r>
              <a:rPr lang="en-US" b="1" dirty="0" smtClean="0"/>
              <a:t>The Debate</a:t>
            </a:r>
            <a:r>
              <a:rPr lang="en-US" dirty="0" smtClean="0"/>
              <a:t>: </a:t>
            </a:r>
            <a:r>
              <a:rPr lang="en-US" dirty="0"/>
              <a:t>Some experts argue that humankind will run out of natural energy resources like oil and natural gas due to over-consumption. Others argue that this forecasting is incorrect, as it does not take into account human ingenuity, social change over time, </a:t>
            </a:r>
            <a:r>
              <a:rPr lang="en-US" dirty="0" smtClean="0"/>
              <a:t>market forces driving up prices (forcing people to find alternative resources), and </a:t>
            </a:r>
            <a:r>
              <a:rPr lang="en-US" dirty="0"/>
              <a:t>technology development. They believe that humans will adapt and find new energy resources (or more efficient ways to use existing resources), avoiding natural resource </a:t>
            </a:r>
            <a:r>
              <a:rPr lang="en-US" dirty="0" smtClean="0"/>
              <a:t>exhaustion.</a:t>
            </a:r>
            <a:endParaRPr lang="en-US" dirty="0"/>
          </a:p>
          <a:p>
            <a:endParaRPr lang="en-US" dirty="0" smtClean="0"/>
          </a:p>
        </p:txBody>
      </p:sp>
      <p:sp>
        <p:nvSpPr>
          <p:cNvPr id="4" name="Title 1"/>
          <p:cNvSpPr txBox="1">
            <a:spLocks/>
          </p:cNvSpPr>
          <p:nvPr/>
        </p:nvSpPr>
        <p:spPr>
          <a:xfrm>
            <a:off x="877249" y="1364871"/>
            <a:ext cx="6507346" cy="625422"/>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3600" kern="1200">
                <a:solidFill>
                  <a:schemeClr val="accent1"/>
                </a:solidFill>
                <a:latin typeface="+mj-lt"/>
                <a:ea typeface="+mj-ea"/>
                <a:cs typeface="+mj-cs"/>
              </a:defRPr>
            </a:lvl1pPr>
          </a:lstStyle>
          <a:p>
            <a:r>
              <a:rPr lang="en-US" sz="2800" dirty="0" smtClean="0"/>
              <a:t>Topic Blend: Economics and the Environment</a:t>
            </a:r>
            <a:endParaRPr lang="en-US" sz="2800" dirty="0"/>
          </a:p>
        </p:txBody>
      </p:sp>
      <p:pic>
        <p:nvPicPr>
          <p:cNvPr id="1026" name="Picture 2" descr="http://s3.amazonaws.com/s3.timetoast.com/public/uploads/photos/1007136/Environmentalism.png?1286835492"/>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22497" t="7638" r="22422" b="21316"/>
          <a:stretch/>
        </p:blipFill>
        <p:spPr bwMode="auto">
          <a:xfrm>
            <a:off x="7219507" y="271128"/>
            <a:ext cx="1642729" cy="1667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058692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746" y="557674"/>
            <a:ext cx="7582058" cy="606145"/>
          </a:xfrm>
        </p:spPr>
        <p:txBody>
          <a:bodyPr/>
          <a:lstStyle/>
          <a:p>
            <a:r>
              <a:rPr lang="en-US" dirty="0" smtClean="0"/>
              <a:t>Economics: Case Study Activity</a:t>
            </a:r>
            <a:endParaRPr lang="en-US" dirty="0"/>
          </a:p>
        </p:txBody>
      </p:sp>
      <p:sp>
        <p:nvSpPr>
          <p:cNvPr id="3" name="Content Placeholder 2"/>
          <p:cNvSpPr>
            <a:spLocks noGrp="1"/>
          </p:cNvSpPr>
          <p:nvPr>
            <p:ph idx="1"/>
          </p:nvPr>
        </p:nvSpPr>
        <p:spPr>
          <a:xfrm>
            <a:off x="104746" y="2658088"/>
            <a:ext cx="8947601" cy="3434367"/>
          </a:xfrm>
        </p:spPr>
        <p:txBody>
          <a:bodyPr>
            <a:normAutofit lnSpcReduction="10000"/>
          </a:bodyPr>
          <a:lstStyle/>
          <a:p>
            <a:pPr lvl="0"/>
            <a:r>
              <a:rPr lang="en-US" b="1" dirty="0" smtClean="0"/>
              <a:t>The Questions</a:t>
            </a:r>
            <a:r>
              <a:rPr lang="en-US" dirty="0" smtClean="0"/>
              <a:t>:</a:t>
            </a:r>
          </a:p>
          <a:p>
            <a:pPr lvl="1"/>
            <a:r>
              <a:rPr lang="en-US" dirty="0" smtClean="0"/>
              <a:t>How can market forces influence the occurrence of resource depletion and exhaustion? Could the market help avoid it? If so, how? If not, why not?</a:t>
            </a:r>
          </a:p>
          <a:p>
            <a:pPr lvl="2"/>
            <a:r>
              <a:rPr lang="en-US" dirty="0" smtClean="0"/>
              <a:t>In what ways, if any, could economics experts manipulate market forces to avoid resource depletion and exhaustion?</a:t>
            </a:r>
          </a:p>
          <a:p>
            <a:pPr lvl="1"/>
            <a:r>
              <a:rPr lang="en-US" dirty="0" smtClean="0"/>
              <a:t>Given the importance of using many different data sources in Nate Silver’s book, what do you think Silver would believe regarding predictions about resource depletion and exhaustion?</a:t>
            </a:r>
          </a:p>
          <a:p>
            <a:pPr lvl="1"/>
            <a:r>
              <a:rPr lang="en-US" dirty="0" smtClean="0"/>
              <a:t>Do you think complete resource exhaustion is a real threat? Why or why not?</a:t>
            </a:r>
          </a:p>
        </p:txBody>
      </p:sp>
      <p:sp>
        <p:nvSpPr>
          <p:cNvPr id="4" name="Title 1"/>
          <p:cNvSpPr txBox="1">
            <a:spLocks/>
          </p:cNvSpPr>
          <p:nvPr/>
        </p:nvSpPr>
        <p:spPr>
          <a:xfrm>
            <a:off x="877249" y="1365288"/>
            <a:ext cx="6507346" cy="625422"/>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3600" kern="1200">
                <a:solidFill>
                  <a:schemeClr val="accent1"/>
                </a:solidFill>
                <a:latin typeface="+mj-lt"/>
                <a:ea typeface="+mj-ea"/>
                <a:cs typeface="+mj-cs"/>
              </a:defRPr>
            </a:lvl1pPr>
          </a:lstStyle>
          <a:p>
            <a:r>
              <a:rPr lang="en-US" sz="2800" dirty="0" smtClean="0"/>
              <a:t>Topic Blend: Economics and the Environment</a:t>
            </a:r>
            <a:endParaRPr lang="en-US" sz="2800" dirty="0"/>
          </a:p>
        </p:txBody>
      </p:sp>
      <p:pic>
        <p:nvPicPr>
          <p:cNvPr id="6" name="Picture 2" descr="http://s3.amazonaws.com/s3.timetoast.com/public/uploads/photos/1007136/Environmentalism.png?1286835492"/>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22497" t="7638" r="22422" b="21316"/>
          <a:stretch/>
        </p:blipFill>
        <p:spPr bwMode="auto">
          <a:xfrm>
            <a:off x="7219507" y="271128"/>
            <a:ext cx="1642729" cy="1667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45078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laza">
  <a:themeElements>
    <a:clrScheme name="Custom 2">
      <a:dk1>
        <a:sysClr val="windowText" lastClr="000000"/>
      </a:dk1>
      <a:lt1>
        <a:sysClr val="window" lastClr="FFFFFF"/>
      </a:lt1>
      <a:dk2>
        <a:srgbClr val="333333"/>
      </a:dk2>
      <a:lt2>
        <a:srgbClr val="CCCCCC"/>
      </a:lt2>
      <a:accent1>
        <a:srgbClr val="532588"/>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Plaza">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Plaza.thmx</Template>
  <TotalTime>856</TotalTime>
  <Words>942</Words>
  <Application>Microsoft Macintosh PowerPoint</Application>
  <PresentationFormat>On-screen Show (4:3)</PresentationFormat>
  <Paragraphs>37</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Plaza</vt:lpstr>
      <vt:lpstr>One Book One Northwestern Book Group Discussion</vt:lpstr>
      <vt:lpstr>Economics</vt:lpstr>
      <vt:lpstr>Economics</vt:lpstr>
      <vt:lpstr>Economics</vt:lpstr>
      <vt:lpstr>Economics</vt:lpstr>
      <vt:lpstr>Economics: Case Study Activity</vt:lpstr>
      <vt:lpstr>Economics: Case Study Activity</vt:lpstr>
      <vt:lpstr>Economics: Case Study Activity</vt:lpstr>
      <vt:lpstr>Economics: Case Study Activity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Book One Northwestern Discussion Guides</dc:title>
  <dc:creator>nwuser</dc:creator>
  <cp:lastModifiedBy>nwuser</cp:lastModifiedBy>
  <cp:revision>26</cp:revision>
  <dcterms:created xsi:type="dcterms:W3CDTF">2016-07-08T14:21:54Z</dcterms:created>
  <dcterms:modified xsi:type="dcterms:W3CDTF">2016-08-16T15:56:35Z</dcterms:modified>
</cp:coreProperties>
</file>