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5" r:id="rId4"/>
    <p:sldId id="270" r:id="rId5"/>
    <p:sldId id="268" r:id="rId6"/>
    <p:sldId id="266" r:id="rId7"/>
    <p:sldId id="269"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2651" autoAdjust="0"/>
  </p:normalViewPr>
  <p:slideViewPr>
    <p:cSldViewPr snapToGrid="0" snapToObjects="1">
      <p:cViewPr varScale="1">
        <p:scale>
          <a:sx n="110" d="100"/>
          <a:sy n="110" d="100"/>
        </p:scale>
        <p:origin x="-77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n-US"/>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n-US" smtClean="0"/>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a:xfrm>
            <a:off x="3213847" y="6356350"/>
            <a:ext cx="4734112" cy="365125"/>
          </a:xfrm>
        </p:spPr>
        <p:txBody>
          <a:bodyPr/>
          <a:lstStyle/>
          <a:p>
            <a:endParaRPr lang="en-US"/>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n-US" smtClean="0"/>
              <a:t>Drag picture to placeholder or click icon to add</a:t>
            </a:r>
            <a:endParaRPr/>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en-US"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a:xfrm>
            <a:off x="2178423" y="6356350"/>
            <a:ext cx="4926852" cy="365125"/>
          </a:xfrm>
        </p:spPr>
        <p:txBody>
          <a:bodyPr/>
          <a:lstStyle/>
          <a:p>
            <a:endParaRPr lang="en-US"/>
          </a:p>
        </p:txBody>
      </p:sp>
      <p:sp>
        <p:nvSpPr>
          <p:cNvPr id="6" name="Slide Number Placeholder 5"/>
          <p:cNvSpPr>
            <a:spLocks noGrp="1"/>
          </p:cNvSpPr>
          <p:nvPr>
            <p:ph type="sldNum" sz="quarter" idx="12"/>
          </p:nvPr>
        </p:nvSpPr>
        <p:spPr>
          <a:xfrm>
            <a:off x="331694" y="361016"/>
            <a:ext cx="506506" cy="365125"/>
          </a:xfrm>
        </p:spPr>
        <p:txBody>
          <a:body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a:xfrm>
            <a:off x="174812" y="6356350"/>
            <a:ext cx="5311588" cy="365125"/>
          </a:xfrm>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1A24CD3-204F-4468-8EE4-28A6668D006A}" type="datetimeFigureOut">
              <a:rPr lang="en-US" smtClean="0"/>
              <a:t>8/16/16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1A24CD3-204F-4468-8EE4-28A6668D006A}" type="datetimeFigureOut">
              <a:rPr lang="en-US" smtClean="0"/>
              <a:t>8/16/16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B1A24CD3-204F-4468-8EE4-28A6668D006A}" type="datetimeFigureOut">
              <a:rPr lang="en-US" smtClean="0"/>
              <a:t>8/16/16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a:xfrm>
            <a:off x="174812" y="6356350"/>
            <a:ext cx="3863788" cy="365125"/>
          </a:xfrm>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B1A24CD3-204F-4468-8EE4-28A6668D006A}" type="datetimeFigureOut">
              <a:rPr lang="en-US" smtClean="0"/>
              <a:t>8/16/16</a:t>
            </a:fld>
            <a:endParaRPr lang="en-US"/>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57AF16DE-A0D5-4438-950F-5B1E159C2C2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10596" y="5106867"/>
            <a:ext cx="5458968" cy="1048684"/>
          </a:xfrm>
        </p:spPr>
        <p:txBody>
          <a:bodyPr>
            <a:normAutofit fontScale="90000"/>
          </a:bodyPr>
          <a:lstStyle/>
          <a:p>
            <a:r>
              <a:rPr lang="en-US" dirty="0" smtClean="0"/>
              <a:t>One Book One Northwestern Book Group Discussion</a:t>
            </a:r>
            <a:endParaRPr lang="en-US" dirty="0"/>
          </a:p>
        </p:txBody>
      </p:sp>
    </p:spTree>
    <p:extLst>
      <p:ext uri="{BB962C8B-B14F-4D97-AF65-F5344CB8AC3E}">
        <p14:creationId xmlns:p14="http://schemas.microsoft.com/office/powerpoint/2010/main" val="1835091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750927"/>
            <a:ext cx="6508377" cy="1143000"/>
          </a:xfrm>
        </p:spPr>
        <p:txBody>
          <a:bodyPr/>
          <a:lstStyle/>
          <a:p>
            <a:r>
              <a:rPr lang="en-US" dirty="0" smtClean="0"/>
              <a:t>Weather and Climate</a:t>
            </a:r>
            <a:endParaRPr lang="en-US" dirty="0"/>
          </a:p>
        </p:txBody>
      </p:sp>
      <p:sp>
        <p:nvSpPr>
          <p:cNvPr id="3" name="Content Placeholder 2"/>
          <p:cNvSpPr>
            <a:spLocks noGrp="1"/>
          </p:cNvSpPr>
          <p:nvPr>
            <p:ph idx="1"/>
          </p:nvPr>
        </p:nvSpPr>
        <p:spPr>
          <a:xfrm>
            <a:off x="276615" y="2032250"/>
            <a:ext cx="8867385" cy="4964073"/>
          </a:xfrm>
        </p:spPr>
        <p:txBody>
          <a:bodyPr>
            <a:normAutofit/>
          </a:bodyPr>
          <a:lstStyle/>
          <a:p>
            <a:pPr lvl="0"/>
            <a:endParaRPr lang="en-US" dirty="0" smtClean="0"/>
          </a:p>
          <a:p>
            <a:endParaRPr lang="en-US" dirty="0"/>
          </a:p>
        </p:txBody>
      </p:sp>
      <p:pic>
        <p:nvPicPr>
          <p:cNvPr id="4" name="Picture 3"/>
          <p:cNvPicPr>
            <a:picLocks noChangeAspect="1"/>
          </p:cNvPicPr>
          <p:nvPr/>
        </p:nvPicPr>
        <p:blipFill>
          <a:blip r:embed="rId2"/>
          <a:stretch>
            <a:fillRect/>
          </a:stretch>
        </p:blipFill>
        <p:spPr>
          <a:xfrm>
            <a:off x="0" y="2273300"/>
            <a:ext cx="9144000" cy="4275734"/>
          </a:xfrm>
          <a:prstGeom prst="rect">
            <a:avLst/>
          </a:prstGeom>
        </p:spPr>
      </p:pic>
    </p:spTree>
    <p:extLst>
      <p:ext uri="{BB962C8B-B14F-4D97-AF65-F5344CB8AC3E}">
        <p14:creationId xmlns:p14="http://schemas.microsoft.com/office/powerpoint/2010/main" val="2602209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919052"/>
            <a:ext cx="6508377" cy="1143000"/>
          </a:xfrm>
        </p:spPr>
        <p:txBody>
          <a:bodyPr/>
          <a:lstStyle/>
          <a:p>
            <a:r>
              <a:rPr lang="en-US" dirty="0" smtClean="0"/>
              <a:t>Weather and Climate</a:t>
            </a:r>
            <a:endParaRPr lang="en-US" dirty="0"/>
          </a:p>
        </p:txBody>
      </p:sp>
      <p:sp>
        <p:nvSpPr>
          <p:cNvPr id="6" name="Content Placeholder 2"/>
          <p:cNvSpPr>
            <a:spLocks noGrp="1"/>
          </p:cNvSpPr>
          <p:nvPr>
            <p:ph idx="1"/>
          </p:nvPr>
        </p:nvSpPr>
        <p:spPr>
          <a:xfrm>
            <a:off x="152866" y="2882900"/>
            <a:ext cx="8666295" cy="3251200"/>
          </a:xfrm>
        </p:spPr>
        <p:txBody>
          <a:bodyPr>
            <a:normAutofit/>
          </a:bodyPr>
          <a:lstStyle/>
          <a:p>
            <a:pPr lvl="0"/>
            <a:r>
              <a:rPr lang="en-US" dirty="0" smtClean="0"/>
              <a:t>What are the similarities and differences between weather and climate?</a:t>
            </a:r>
          </a:p>
          <a:p>
            <a:pPr lvl="0"/>
            <a:r>
              <a:rPr lang="en-US" dirty="0" smtClean="0"/>
              <a:t>Why is it important to know the similarities and differences, in general?</a:t>
            </a:r>
          </a:p>
          <a:p>
            <a:pPr lvl="0"/>
            <a:r>
              <a:rPr lang="en-US" dirty="0" smtClean="0"/>
              <a:t>Why is it important to know the similarities and differences, when discussing prediction science?</a:t>
            </a:r>
          </a:p>
        </p:txBody>
      </p:sp>
    </p:spTree>
    <p:extLst>
      <p:ext uri="{BB962C8B-B14F-4D97-AF65-F5344CB8AC3E}">
        <p14:creationId xmlns:p14="http://schemas.microsoft.com/office/powerpoint/2010/main" val="3887119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919052"/>
            <a:ext cx="6508377" cy="1143000"/>
          </a:xfrm>
        </p:spPr>
        <p:txBody>
          <a:bodyPr/>
          <a:lstStyle/>
          <a:p>
            <a:r>
              <a:rPr lang="en-US" dirty="0" smtClean="0"/>
              <a:t>Weather and Climate</a:t>
            </a:r>
            <a:endParaRPr lang="en-US" dirty="0"/>
          </a:p>
        </p:txBody>
      </p:sp>
      <p:sp>
        <p:nvSpPr>
          <p:cNvPr id="6" name="Content Placeholder 2"/>
          <p:cNvSpPr>
            <a:spLocks noGrp="1"/>
          </p:cNvSpPr>
          <p:nvPr>
            <p:ph idx="1"/>
          </p:nvPr>
        </p:nvSpPr>
        <p:spPr>
          <a:xfrm>
            <a:off x="152866" y="2062052"/>
            <a:ext cx="8666295" cy="4694348"/>
          </a:xfrm>
        </p:spPr>
        <p:txBody>
          <a:bodyPr>
            <a:normAutofit/>
          </a:bodyPr>
          <a:lstStyle/>
          <a:p>
            <a:pPr lvl="0"/>
            <a:r>
              <a:rPr lang="en-US" dirty="0"/>
              <a:t>When discussing the disastrous effects of Hurricane Katrina despite strong forecasting, Silver argues that “…a forecast [does not] do much good if there is no one willing to listen to it.” When do you trust weather forecasts, and when do you not? Why?</a:t>
            </a:r>
          </a:p>
          <a:p>
            <a:r>
              <a:rPr lang="en-US" dirty="0"/>
              <a:t>How can government and private agencies improve the likelihood of people listening to their forecasts?</a:t>
            </a:r>
          </a:p>
          <a:p>
            <a:r>
              <a:rPr lang="en-US" dirty="0"/>
              <a:t>Silver argues, “It is forecasting’s original sin to put politics, personal glory, or economic benefit before the truth of the forecast.” In this case he is speaking about inaccurate meteorologists who sacrifice accuracy for the case of good television. When have you noticed someone sacrificing accuracy for “politics, glory, or economic benefit?” Why do you think they did so? What were the effects, short-term and long-term, of that sacrifice?</a:t>
            </a:r>
          </a:p>
        </p:txBody>
      </p:sp>
    </p:spTree>
    <p:extLst>
      <p:ext uri="{BB962C8B-B14F-4D97-AF65-F5344CB8AC3E}">
        <p14:creationId xmlns:p14="http://schemas.microsoft.com/office/powerpoint/2010/main" val="4026201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919052"/>
            <a:ext cx="6508377" cy="1143000"/>
          </a:xfrm>
        </p:spPr>
        <p:txBody>
          <a:bodyPr/>
          <a:lstStyle/>
          <a:p>
            <a:r>
              <a:rPr lang="en-US" dirty="0" smtClean="0"/>
              <a:t>Weather and Climate</a:t>
            </a:r>
            <a:endParaRPr lang="en-US" dirty="0"/>
          </a:p>
        </p:txBody>
      </p:sp>
      <p:sp>
        <p:nvSpPr>
          <p:cNvPr id="6" name="Content Placeholder 2"/>
          <p:cNvSpPr>
            <a:spLocks noGrp="1"/>
          </p:cNvSpPr>
          <p:nvPr>
            <p:ph idx="1"/>
          </p:nvPr>
        </p:nvSpPr>
        <p:spPr>
          <a:xfrm>
            <a:off x="152866" y="2062052"/>
            <a:ext cx="8666295" cy="4694348"/>
          </a:xfrm>
        </p:spPr>
        <p:txBody>
          <a:bodyPr>
            <a:normAutofit fontScale="92500" lnSpcReduction="20000"/>
          </a:bodyPr>
          <a:lstStyle/>
          <a:p>
            <a:r>
              <a:rPr lang="en-US" dirty="0" smtClean="0"/>
              <a:t>What </a:t>
            </a:r>
            <a:r>
              <a:rPr lang="en-US" dirty="0"/>
              <a:t>is the difference between a healthy skepticism towards climate predictions and the type of skepticism that can be dangerous</a:t>
            </a:r>
            <a:r>
              <a:rPr lang="en-US" dirty="0" smtClean="0"/>
              <a:t>?</a:t>
            </a:r>
          </a:p>
          <a:p>
            <a:pPr lvl="0"/>
            <a:r>
              <a:rPr lang="en-US" dirty="0" smtClean="0"/>
              <a:t>According to Silver, there is a huge level of uncertainty regarding climate change prediction. He argues, however, that it is this uncertainty that makes it important to focus on mitigating climate change. Why do you think this is?</a:t>
            </a:r>
          </a:p>
          <a:p>
            <a:pPr lvl="1"/>
            <a:r>
              <a:rPr lang="en-US" dirty="0" smtClean="0"/>
              <a:t>How can experts convince other stakeholders of the importance of mitigating climate change despite the uncertainty in predictions?</a:t>
            </a:r>
          </a:p>
          <a:p>
            <a:pPr lvl="0"/>
            <a:r>
              <a:rPr lang="en-US" dirty="0" smtClean="0"/>
              <a:t>What do you think the best way to track past human-created climate change may be?</a:t>
            </a:r>
          </a:p>
          <a:p>
            <a:pPr lvl="1"/>
            <a:r>
              <a:rPr lang="en-US" dirty="0"/>
              <a:t>How can we ensure that the climate change being tracked is human-created, </a:t>
            </a:r>
            <a:r>
              <a:rPr lang="en-US" dirty="0" smtClean="0"/>
              <a:t>and not </a:t>
            </a:r>
            <a:r>
              <a:rPr lang="en-US" dirty="0"/>
              <a:t>attributable to something </a:t>
            </a:r>
            <a:r>
              <a:rPr lang="en-US" dirty="0" smtClean="0"/>
              <a:t>else</a:t>
            </a:r>
            <a:r>
              <a:rPr lang="en-US" dirty="0"/>
              <a:t>?</a:t>
            </a:r>
            <a:endParaRPr lang="en-US" dirty="0" smtClean="0"/>
          </a:p>
          <a:p>
            <a:pPr lvl="0"/>
            <a:r>
              <a:rPr lang="en-US" dirty="0" smtClean="0"/>
              <a:t>What do you think the best way to predict future human-created climate change may be?</a:t>
            </a:r>
          </a:p>
          <a:p>
            <a:pPr lvl="1"/>
            <a:r>
              <a:rPr lang="en-US" dirty="0" smtClean="0"/>
              <a:t>How can we ensure that the climate change being tracked is human-created, </a:t>
            </a:r>
            <a:r>
              <a:rPr lang="en-US" dirty="0" smtClean="0"/>
              <a:t>and</a:t>
            </a:r>
            <a:r>
              <a:rPr lang="en-US" dirty="0" smtClean="0"/>
              <a:t> </a:t>
            </a:r>
            <a:r>
              <a:rPr lang="en-US" dirty="0" smtClean="0"/>
              <a:t>not attributable to something else?</a:t>
            </a:r>
          </a:p>
          <a:p>
            <a:pPr lvl="0"/>
            <a:endParaRPr lang="en-US" dirty="0"/>
          </a:p>
          <a:p>
            <a:endParaRPr lang="en-US" dirty="0" smtClean="0"/>
          </a:p>
        </p:txBody>
      </p:sp>
    </p:spTree>
    <p:extLst>
      <p:ext uri="{BB962C8B-B14F-4D97-AF65-F5344CB8AC3E}">
        <p14:creationId xmlns:p14="http://schemas.microsoft.com/office/powerpoint/2010/main" val="3995993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850" y="864376"/>
            <a:ext cx="6508377" cy="622893"/>
          </a:xfrm>
        </p:spPr>
        <p:txBody>
          <a:bodyPr/>
          <a:lstStyle/>
          <a:p>
            <a:r>
              <a:rPr lang="en-US" dirty="0" smtClean="0"/>
              <a:t>Weather and Climate: Case Study</a:t>
            </a:r>
            <a:endParaRPr lang="en-US" dirty="0"/>
          </a:p>
        </p:txBody>
      </p:sp>
      <p:sp>
        <p:nvSpPr>
          <p:cNvPr id="3" name="Content Placeholder 2"/>
          <p:cNvSpPr>
            <a:spLocks noGrp="1"/>
          </p:cNvSpPr>
          <p:nvPr>
            <p:ph idx="1"/>
          </p:nvPr>
        </p:nvSpPr>
        <p:spPr>
          <a:xfrm>
            <a:off x="327850" y="2888377"/>
            <a:ext cx="8038634" cy="3270823"/>
          </a:xfrm>
        </p:spPr>
        <p:txBody>
          <a:bodyPr>
            <a:normAutofit/>
          </a:bodyPr>
          <a:lstStyle/>
          <a:p>
            <a:r>
              <a:rPr lang="en-US" b="1" dirty="0" smtClean="0"/>
              <a:t>The Context</a:t>
            </a:r>
            <a:r>
              <a:rPr lang="en-US" dirty="0" smtClean="0"/>
              <a:t>: In September 2003, a heat wave swept through France, killing almost 15,000 people. The bulk of the victims, many of whom were elderly, died during the height of the heat wave, when temperatures reached up to 104 degrees Fahrenheit. In July 2016, researchers discovered that about 506 of the 735 heat wave-related deaths </a:t>
            </a:r>
            <a:r>
              <a:rPr lang="en-US" dirty="0" smtClean="0"/>
              <a:t>in Paris were </a:t>
            </a:r>
            <a:r>
              <a:rPr lang="en-US" dirty="0" smtClean="0"/>
              <a:t>caused by human-created climate change. </a:t>
            </a:r>
            <a:r>
              <a:rPr lang="en-US" dirty="0"/>
              <a:t>The researchers used personal computing power donated by the public </a:t>
            </a:r>
            <a:r>
              <a:rPr lang="en-US" dirty="0" smtClean="0"/>
              <a:t>to </a:t>
            </a:r>
            <a:r>
              <a:rPr lang="en-US" dirty="0"/>
              <a:t>conduct simulations </a:t>
            </a:r>
            <a:r>
              <a:rPr lang="en-US" dirty="0" smtClean="0"/>
              <a:t>using a new, regional </a:t>
            </a:r>
            <a:r>
              <a:rPr lang="en-US" dirty="0"/>
              <a:t>climate model</a:t>
            </a:r>
            <a:r>
              <a:rPr lang="en-US" dirty="0" smtClean="0"/>
              <a:t>.</a:t>
            </a:r>
            <a:endParaRPr lang="en-US" dirty="0"/>
          </a:p>
        </p:txBody>
      </p:sp>
      <p:pic>
        <p:nvPicPr>
          <p:cNvPr id="4" name="Picture 3"/>
          <p:cNvPicPr>
            <a:picLocks noChangeAspect="1"/>
          </p:cNvPicPr>
          <p:nvPr/>
        </p:nvPicPr>
        <p:blipFill rotWithShape="1">
          <a:blip r:embed="rId2"/>
          <a:srcRect l="16557" r="21289"/>
          <a:stretch/>
        </p:blipFill>
        <p:spPr>
          <a:xfrm>
            <a:off x="7191673" y="263509"/>
            <a:ext cx="1723708" cy="1724782"/>
          </a:xfrm>
          <a:prstGeom prst="rect">
            <a:avLst/>
          </a:prstGeom>
        </p:spPr>
      </p:pic>
      <p:sp>
        <p:nvSpPr>
          <p:cNvPr id="5" name="Title 1"/>
          <p:cNvSpPr txBox="1">
            <a:spLocks/>
          </p:cNvSpPr>
          <p:nvPr/>
        </p:nvSpPr>
        <p:spPr>
          <a:xfrm>
            <a:off x="327850" y="1795584"/>
            <a:ext cx="6508377" cy="622893"/>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600" kern="1200">
                <a:solidFill>
                  <a:schemeClr val="accent1"/>
                </a:solidFill>
                <a:latin typeface="+mj-lt"/>
                <a:ea typeface="+mj-ea"/>
                <a:cs typeface="+mj-cs"/>
              </a:defRPr>
            </a:lvl1pPr>
          </a:lstStyle>
          <a:p>
            <a:r>
              <a:rPr lang="en-US" sz="2800" dirty="0" smtClean="0"/>
              <a:t>Topic Blend: Weather, Climate, and Public Health</a:t>
            </a:r>
            <a:endParaRPr lang="en-US" sz="2800" dirty="0"/>
          </a:p>
        </p:txBody>
      </p:sp>
    </p:spTree>
    <p:extLst>
      <p:ext uri="{BB962C8B-B14F-4D97-AF65-F5344CB8AC3E}">
        <p14:creationId xmlns:p14="http://schemas.microsoft.com/office/powerpoint/2010/main" val="3959264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850" y="864376"/>
            <a:ext cx="6508377" cy="622893"/>
          </a:xfrm>
        </p:spPr>
        <p:txBody>
          <a:bodyPr/>
          <a:lstStyle/>
          <a:p>
            <a:r>
              <a:rPr lang="en-US" dirty="0" smtClean="0"/>
              <a:t>Weather and Climate: Case Study</a:t>
            </a:r>
            <a:endParaRPr lang="en-US" dirty="0"/>
          </a:p>
        </p:txBody>
      </p:sp>
      <p:sp>
        <p:nvSpPr>
          <p:cNvPr id="3" name="Content Placeholder 2"/>
          <p:cNvSpPr>
            <a:spLocks noGrp="1"/>
          </p:cNvSpPr>
          <p:nvPr>
            <p:ph idx="1"/>
          </p:nvPr>
        </p:nvSpPr>
        <p:spPr>
          <a:xfrm>
            <a:off x="327850" y="2812177"/>
            <a:ext cx="8495834" cy="2890124"/>
          </a:xfrm>
        </p:spPr>
        <p:txBody>
          <a:bodyPr>
            <a:normAutofit/>
          </a:bodyPr>
          <a:lstStyle/>
          <a:p>
            <a:r>
              <a:rPr lang="en-US" b="1" dirty="0" smtClean="0"/>
              <a:t>The Questions:</a:t>
            </a:r>
          </a:p>
          <a:p>
            <a:pPr lvl="1"/>
            <a:r>
              <a:rPr lang="en-US" dirty="0" smtClean="0"/>
              <a:t>How do you think this discovery, and the new way of attributing deaths to human-created climate change, may change the conversation regarding climate change and its effects on the population?</a:t>
            </a:r>
          </a:p>
          <a:p>
            <a:pPr lvl="1"/>
            <a:r>
              <a:rPr lang="en-US" dirty="0" smtClean="0"/>
              <a:t>What other types of public health-related studies are now possible, due to this new model that can attribute certain outcomes solely to human-created climate change? How would you carry them out?</a:t>
            </a:r>
          </a:p>
          <a:p>
            <a:pPr lvl="1"/>
            <a:r>
              <a:rPr lang="en-US" dirty="0" smtClean="0"/>
              <a:t>What recommendations would you give, based on sociological and climate-related factors, to avoid similar tragedies in the future? Why?</a:t>
            </a:r>
          </a:p>
        </p:txBody>
      </p:sp>
      <p:pic>
        <p:nvPicPr>
          <p:cNvPr id="4" name="Picture 3"/>
          <p:cNvPicPr>
            <a:picLocks noChangeAspect="1"/>
          </p:cNvPicPr>
          <p:nvPr/>
        </p:nvPicPr>
        <p:blipFill rotWithShape="1">
          <a:blip r:embed="rId2"/>
          <a:srcRect l="16557" r="21289"/>
          <a:stretch/>
        </p:blipFill>
        <p:spPr>
          <a:xfrm>
            <a:off x="7191673" y="263509"/>
            <a:ext cx="1723708" cy="1724782"/>
          </a:xfrm>
          <a:prstGeom prst="rect">
            <a:avLst/>
          </a:prstGeom>
        </p:spPr>
      </p:pic>
      <p:sp>
        <p:nvSpPr>
          <p:cNvPr id="5" name="Title 1"/>
          <p:cNvSpPr txBox="1">
            <a:spLocks/>
          </p:cNvSpPr>
          <p:nvPr/>
        </p:nvSpPr>
        <p:spPr>
          <a:xfrm>
            <a:off x="327850" y="1795584"/>
            <a:ext cx="6508377" cy="622893"/>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600" kern="1200">
                <a:solidFill>
                  <a:schemeClr val="accent1"/>
                </a:solidFill>
                <a:latin typeface="+mj-lt"/>
                <a:ea typeface="+mj-ea"/>
                <a:cs typeface="+mj-cs"/>
              </a:defRPr>
            </a:lvl1pPr>
          </a:lstStyle>
          <a:p>
            <a:r>
              <a:rPr lang="en-US" sz="2800" dirty="0" smtClean="0"/>
              <a:t>Topic Blend: Weather, Climate, and Public Health</a:t>
            </a:r>
            <a:endParaRPr lang="en-US" sz="2800" dirty="0"/>
          </a:p>
        </p:txBody>
      </p:sp>
    </p:spTree>
    <p:extLst>
      <p:ext uri="{BB962C8B-B14F-4D97-AF65-F5344CB8AC3E}">
        <p14:creationId xmlns:p14="http://schemas.microsoft.com/office/powerpoint/2010/main" val="3955789412"/>
      </p:ext>
    </p:extLst>
  </p:cSld>
  <p:clrMapOvr>
    <a:masterClrMapping/>
  </p:clrMapOvr>
</p:sld>
</file>

<file path=ppt/theme/theme1.xml><?xml version="1.0" encoding="utf-8"?>
<a:theme xmlns:a="http://schemas.openxmlformats.org/drawingml/2006/main" name="Plaza">
  <a:themeElements>
    <a:clrScheme name="Custom 2">
      <a:dk1>
        <a:sysClr val="windowText" lastClr="000000"/>
      </a:dk1>
      <a:lt1>
        <a:sysClr val="window" lastClr="FFFFFF"/>
      </a:lt1>
      <a:dk2>
        <a:srgbClr val="333333"/>
      </a:dk2>
      <a:lt2>
        <a:srgbClr val="CCCCCC"/>
      </a:lt2>
      <a:accent1>
        <a:srgbClr val="532588"/>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Plaza">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1039</TotalTime>
  <Words>613</Words>
  <Application>Microsoft Macintosh PowerPoint</Application>
  <PresentationFormat>On-screen Show (4:3)</PresentationFormat>
  <Paragraphs>27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Plaza</vt:lpstr>
      <vt:lpstr>One Book One Northwestern Book Group Discussion</vt:lpstr>
      <vt:lpstr>Weather and Climate</vt:lpstr>
      <vt:lpstr>Weather and Climate</vt:lpstr>
      <vt:lpstr>Weather and Climate</vt:lpstr>
      <vt:lpstr>Weather and Climate</vt:lpstr>
      <vt:lpstr>Weather and Climate: Case Study</vt:lpstr>
      <vt:lpstr>Weather and Climate: Case Study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Book One Northwestern Discussion Guides</dc:title>
  <dc:creator>nwuser</dc:creator>
  <cp:lastModifiedBy>nwuser</cp:lastModifiedBy>
  <cp:revision>33</cp:revision>
  <dcterms:created xsi:type="dcterms:W3CDTF">2016-07-08T14:21:54Z</dcterms:created>
  <dcterms:modified xsi:type="dcterms:W3CDTF">2016-08-16T15:51:20Z</dcterms:modified>
</cp:coreProperties>
</file>