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67" r:id="rId5"/>
    <p:sldId id="268" r:id="rId6"/>
    <p:sldId id="265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651" autoAdjust="0"/>
  </p:normalViewPr>
  <p:slideViewPr>
    <p:cSldViewPr snapToGrid="0" snapToObjects="1">
      <p:cViewPr>
        <p:scale>
          <a:sx n="112" d="100"/>
          <a:sy n="112" d="100"/>
        </p:scale>
        <p:origin x="-80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10596" y="5106867"/>
            <a:ext cx="5458968" cy="10486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One Book One Northwestern Book Group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091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0402" y="905384"/>
            <a:ext cx="6508377" cy="802847"/>
          </a:xfrm>
        </p:spPr>
        <p:txBody>
          <a:bodyPr/>
          <a:lstStyle/>
          <a:p>
            <a:r>
              <a:rPr lang="en-US" dirty="0" smtClean="0"/>
              <a:t>Sports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8969" b="4502"/>
          <a:stretch/>
        </p:blipFill>
        <p:spPr>
          <a:xfrm>
            <a:off x="4595322" y="4261449"/>
            <a:ext cx="4069079" cy="23838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237" y="1974054"/>
            <a:ext cx="4064164" cy="2287395"/>
          </a:xfrm>
          <a:prstGeom prst="rect">
            <a:avLst/>
          </a:prstGeom>
        </p:spPr>
      </p:pic>
      <p:pic>
        <p:nvPicPr>
          <p:cNvPr id="2052" name="Picture 4" descr="http://www.trbimg.com/img-55df33a9/turbine/la-sp-allyson-felix-wre0030742240-20150827/650/650x36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02" y="1963691"/>
            <a:ext cx="405983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nsidetheloudhouse.com/files/2013/01/6282472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19"/>
          <a:stretch/>
        </p:blipFill>
        <p:spPr bwMode="auto">
          <a:xfrm>
            <a:off x="540402" y="4249691"/>
            <a:ext cx="4059835" cy="239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63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560690"/>
            <a:ext cx="8420595" cy="3499884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Think about a time you (or someone you know) have tried to make a prediction about the outcome of an athletic event or other game.</a:t>
            </a:r>
          </a:p>
          <a:p>
            <a:pPr lvl="1"/>
            <a:r>
              <a:rPr lang="en-US" dirty="0" smtClean="0"/>
              <a:t>What information did you use to make your prediction? Was the information useful? </a:t>
            </a:r>
          </a:p>
          <a:p>
            <a:pPr lvl="1"/>
            <a:r>
              <a:rPr lang="en-US" dirty="0" smtClean="0"/>
              <a:t>Were you correct or incorrect in your prediction? Why do you think that was?</a:t>
            </a:r>
          </a:p>
          <a:p>
            <a:pPr lvl="0"/>
            <a:r>
              <a:rPr lang="en-US" dirty="0" smtClean="0"/>
              <a:t>How </a:t>
            </a:r>
            <a:r>
              <a:rPr lang="en-US" dirty="0"/>
              <a:t>can human emotion, characteristics, and/or behavior affect a player’s </a:t>
            </a:r>
            <a:r>
              <a:rPr lang="en-US" dirty="0" smtClean="0"/>
              <a:t>performance? </a:t>
            </a:r>
            <a:r>
              <a:rPr lang="en-US" dirty="0"/>
              <a:t>How have you seen this play out in popular sports or other types of games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76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75381"/>
            <a:ext cx="8420595" cy="3912781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Nate Silver discusses how a simple model predicting a baseball player’s success based on their age was more precise and accurate than a model that took into account more nuanced information. Silver suggests that the second model was less successful because it relied too heavily on existing data.</a:t>
            </a:r>
          </a:p>
          <a:p>
            <a:pPr lvl="1"/>
            <a:r>
              <a:rPr lang="en-US" dirty="0" smtClean="0"/>
              <a:t>Why do you think relying heavily on existing data would lower the accuracy of predictions in sports? </a:t>
            </a:r>
          </a:p>
          <a:p>
            <a:pPr lvl="1"/>
            <a:r>
              <a:rPr lang="en-US" dirty="0" smtClean="0"/>
              <a:t>Do you think the effects of relying heavily on existing data would be different in fields other than athletics (such as economics or disease control)? Why or why not?</a:t>
            </a:r>
          </a:p>
          <a:p>
            <a:pPr lvl="1"/>
            <a:r>
              <a:rPr lang="en-US" dirty="0" smtClean="0"/>
              <a:t>How can forecasters best balance the use of existing data to ensure it does not compromise a prediction’s accuracy?</a:t>
            </a:r>
          </a:p>
        </p:txBody>
      </p:sp>
    </p:spTree>
    <p:extLst>
      <p:ext uri="{BB962C8B-B14F-4D97-AF65-F5344CB8AC3E}">
        <p14:creationId xmlns:p14="http://schemas.microsoft.com/office/powerpoint/2010/main" val="1984224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519940"/>
            <a:ext cx="8420595" cy="3317345"/>
          </a:xfrm>
        </p:spPr>
        <p:txBody>
          <a:bodyPr>
            <a:normAutofit/>
          </a:bodyPr>
          <a:lstStyle/>
          <a:p>
            <a:r>
              <a:rPr lang="en-US" dirty="0"/>
              <a:t>Some forecasters have voiced concerns that the very action of making a prediction regarding an athletic event (or other event) can affect the outcome of that event. For instance, a forecast predicting that a certain team will win a championship may affect the behavior and performance of the players.</a:t>
            </a:r>
          </a:p>
          <a:p>
            <a:pPr lvl="1"/>
            <a:r>
              <a:rPr lang="en-US" dirty="0"/>
              <a:t>Have you witnessed this phenomenon? If so, what happened? How do you think the prediction influenced the outcome of the event?</a:t>
            </a:r>
          </a:p>
          <a:p>
            <a:pPr lvl="1"/>
            <a:r>
              <a:rPr lang="en-US" dirty="0"/>
              <a:t>In general, do you think athletes should avoid learning about predictions regarding their competitions before the competitions take place? Why or why not?</a:t>
            </a:r>
          </a:p>
        </p:txBody>
      </p:sp>
    </p:spTree>
    <p:extLst>
      <p:ext uri="{BB962C8B-B14F-4D97-AF65-F5344CB8AC3E}">
        <p14:creationId xmlns:p14="http://schemas.microsoft.com/office/powerpoint/2010/main" val="613798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66306"/>
            <a:ext cx="6508377" cy="938749"/>
          </a:xfrm>
        </p:spPr>
        <p:txBody>
          <a:bodyPr/>
          <a:lstStyle/>
          <a:p>
            <a:r>
              <a:rPr lang="en-US" dirty="0" smtClean="0"/>
              <a:t>Sports</a:t>
            </a:r>
            <a:r>
              <a:rPr lang="en-US" dirty="0" smtClean="0"/>
              <a:t>: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610" y="2384561"/>
            <a:ext cx="8420595" cy="3739803"/>
          </a:xfrm>
        </p:spPr>
        <p:txBody>
          <a:bodyPr>
            <a:normAutofit lnSpcReduction="10000"/>
          </a:bodyPr>
          <a:lstStyle/>
          <a:p>
            <a:pPr lvl="0"/>
            <a:r>
              <a:rPr lang="en-US" b="1" dirty="0" smtClean="0"/>
              <a:t>The Context</a:t>
            </a:r>
            <a:r>
              <a:rPr lang="en-US" dirty="0" smtClean="0"/>
              <a:t>: The Chicago Cubs, a local Major League Baseball team, garnered attention in 2015-2016 for recruiting a large number of young players. Despite past data suggesting that large numbers of players under the age of 27 lowers a baseball team’s performance, the Cubs has regularly improved its winning percentage despite (or because of) the fact that </a:t>
            </a:r>
            <a:r>
              <a:rPr lang="en-US" dirty="0"/>
              <a:t>t</a:t>
            </a:r>
            <a:r>
              <a:rPr lang="en-US" dirty="0" smtClean="0"/>
              <a:t>he team currently has 11 players aged 22 to 26 on its roster. Chad Yoder and Ryan Marx from the </a:t>
            </a:r>
            <a:r>
              <a:rPr lang="en-US" i="1" dirty="0" smtClean="0"/>
              <a:t>Chicago Tribune</a:t>
            </a:r>
            <a:r>
              <a:rPr lang="en-US" dirty="0" smtClean="0"/>
              <a:t> comment, “</a:t>
            </a:r>
            <a:r>
              <a:rPr lang="en-US" dirty="0"/>
              <a:t>In 2015, many said that it was abnormal for a team with so many young players to win so many games, but the Cubs have continued the trend into 2016</a:t>
            </a:r>
            <a:r>
              <a:rPr lang="en-US" dirty="0" smtClean="0"/>
              <a:t>. They’re really young, and really good.”</a:t>
            </a:r>
          </a:p>
        </p:txBody>
      </p:sp>
      <p:pic>
        <p:nvPicPr>
          <p:cNvPr id="1028" name="Picture 4" descr="http://www.gannett-cdn.com/-mm-/84a61ba3ce6db685721a282f62a7a5b71a4ba3d9/c=27-0-1800-1333&amp;r=x404&amp;c=534x401/local/-/media/2016/04/28/IAGroup/DesMoines/635974735496226237-20160406-bp-icubs-0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4"/>
          <a:stretch/>
        </p:blipFill>
        <p:spPr bwMode="auto">
          <a:xfrm>
            <a:off x="7155712" y="285092"/>
            <a:ext cx="1729077" cy="172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112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66306"/>
            <a:ext cx="6508377" cy="938749"/>
          </a:xfrm>
        </p:spPr>
        <p:txBody>
          <a:bodyPr/>
          <a:lstStyle/>
          <a:p>
            <a:r>
              <a:rPr lang="en-US" dirty="0" smtClean="0"/>
              <a:t>Sports</a:t>
            </a:r>
            <a:r>
              <a:rPr lang="en-US" dirty="0" smtClean="0"/>
              <a:t>: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353269"/>
            <a:ext cx="8420595" cy="3267175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/>
              <a:t>The Questions:</a:t>
            </a:r>
          </a:p>
          <a:p>
            <a:pPr lvl="1"/>
            <a:r>
              <a:rPr lang="en-US" dirty="0" smtClean="0"/>
              <a:t>Do you think the Chicago Cubs have improved their performance in recent years </a:t>
            </a:r>
            <a:r>
              <a:rPr lang="en-US" b="1" dirty="0" smtClean="0"/>
              <a:t>because of </a:t>
            </a:r>
            <a:r>
              <a:rPr lang="en-US" dirty="0" smtClean="0"/>
              <a:t>or </a:t>
            </a:r>
            <a:r>
              <a:rPr lang="en-US" b="1" dirty="0" smtClean="0"/>
              <a:t>despite</a:t>
            </a:r>
            <a:r>
              <a:rPr lang="en-US" dirty="0" smtClean="0"/>
              <a:t> recruiting so many young players? Why?</a:t>
            </a:r>
          </a:p>
          <a:p>
            <a:pPr lvl="1"/>
            <a:r>
              <a:rPr lang="en-US" dirty="0" smtClean="0"/>
              <a:t>Will the nature of predicting a player’s success relative to age change based on the Chicago Cubs phenomenon? Why or why not?</a:t>
            </a:r>
          </a:p>
          <a:p>
            <a:pPr lvl="2"/>
            <a:r>
              <a:rPr lang="en-US" dirty="0" smtClean="0"/>
              <a:t>Should it change? Why or why not?</a:t>
            </a:r>
          </a:p>
          <a:p>
            <a:pPr lvl="1"/>
            <a:r>
              <a:rPr lang="en-US" dirty="0" smtClean="0"/>
              <a:t>If you were a recruiter for a competing baseball team, such as the St. Louis Cardinals, would you imitate the Cubs’ strategy of recruiting young players to improve team performance? Why or why not?</a:t>
            </a:r>
          </a:p>
        </p:txBody>
      </p:sp>
      <p:pic>
        <p:nvPicPr>
          <p:cNvPr id="5" name="Picture 4" descr="http://www.gannett-cdn.com/-mm-/84a61ba3ce6db685721a282f62a7a5b71a4ba3d9/c=27-0-1800-1333&amp;r=x404&amp;c=534x401/local/-/media/2016/04/28/IAGroup/DesMoines/635974735496226237-20160406-bp-icubs-0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4"/>
          <a:stretch/>
        </p:blipFill>
        <p:spPr bwMode="auto">
          <a:xfrm>
            <a:off x="7155712" y="285092"/>
            <a:ext cx="1729077" cy="172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210941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Custom 2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532588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681</TotalTime>
  <Words>571</Words>
  <Application>Microsoft Macintosh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Plaza</vt:lpstr>
      <vt:lpstr>One Book One Northwestern Book Group Discussion</vt:lpstr>
      <vt:lpstr>Sports</vt:lpstr>
      <vt:lpstr>Sports</vt:lpstr>
      <vt:lpstr>Sports</vt:lpstr>
      <vt:lpstr>Sports</vt:lpstr>
      <vt:lpstr>Sports: Case Study</vt:lpstr>
      <vt:lpstr>Sports: Case Study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Book One Northwestern Discussion Guides</dc:title>
  <dc:creator>nwuser</dc:creator>
  <cp:lastModifiedBy>nwuser</cp:lastModifiedBy>
  <cp:revision>32</cp:revision>
  <dcterms:created xsi:type="dcterms:W3CDTF">2016-07-08T14:21:54Z</dcterms:created>
  <dcterms:modified xsi:type="dcterms:W3CDTF">2016-08-26T18:59:27Z</dcterms:modified>
</cp:coreProperties>
</file>