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5" r:id="rId4"/>
    <p:sldId id="270" r:id="rId5"/>
    <p:sldId id="271" r:id="rId6"/>
    <p:sldId id="266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2651" autoAdjust="0"/>
  </p:normalViewPr>
  <p:slideViewPr>
    <p:cSldViewPr snapToGrid="0" snapToObjects="1">
      <p:cViewPr varScale="1">
        <p:scale>
          <a:sx n="99" d="100"/>
          <a:sy n="99" d="100"/>
        </p:scale>
        <p:origin x="-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8/16/16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10596" y="5106867"/>
            <a:ext cx="5458968" cy="10486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One Book One Northwestern Book Group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091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50927"/>
            <a:ext cx="6508377" cy="1143000"/>
          </a:xfrm>
        </p:spPr>
        <p:txBody>
          <a:bodyPr/>
          <a:lstStyle/>
          <a:p>
            <a:r>
              <a:rPr lang="en-US" dirty="0" smtClean="0"/>
              <a:t>Public Health and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615" y="2032250"/>
            <a:ext cx="8867385" cy="4964073"/>
          </a:xfrm>
        </p:spPr>
        <p:txBody>
          <a:bodyPr>
            <a:normAutofit/>
          </a:bodyPr>
          <a:lstStyle/>
          <a:p>
            <a:pPr lvl="0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70"/>
          <a:stretch/>
        </p:blipFill>
        <p:spPr>
          <a:xfrm>
            <a:off x="0" y="2514600"/>
            <a:ext cx="4953000" cy="31111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0384"/>
          <a:stretch/>
        </p:blipFill>
        <p:spPr>
          <a:xfrm>
            <a:off x="4838700" y="2501900"/>
            <a:ext cx="4305300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09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9052"/>
            <a:ext cx="6508377" cy="1143000"/>
          </a:xfrm>
        </p:spPr>
        <p:txBody>
          <a:bodyPr/>
          <a:lstStyle/>
          <a:p>
            <a:r>
              <a:rPr lang="en-US" dirty="0" smtClean="0"/>
              <a:t>Public Health and Safety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199" y="2212138"/>
            <a:ext cx="8136770" cy="434022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are some benefits of extrapolation-based prediction in the medical community</a:t>
            </a:r>
            <a:r>
              <a:rPr lang="en-US" dirty="0" smtClean="0"/>
              <a:t>?</a:t>
            </a:r>
          </a:p>
          <a:p>
            <a:pPr lvl="0"/>
            <a:r>
              <a:rPr lang="en-US" dirty="0" smtClean="0"/>
              <a:t>What </a:t>
            </a:r>
            <a:r>
              <a:rPr lang="en-US" dirty="0"/>
              <a:t>are </a:t>
            </a:r>
            <a:r>
              <a:rPr lang="en-US" dirty="0" smtClean="0"/>
              <a:t>the negative consequences </a:t>
            </a:r>
            <a:r>
              <a:rPr lang="en-US" dirty="0"/>
              <a:t>of extrapolation-based prediction in the medical community? How can these consequences be prevented</a:t>
            </a:r>
            <a:r>
              <a:rPr lang="en-US" dirty="0" smtClean="0"/>
              <a:t>?</a:t>
            </a:r>
          </a:p>
          <a:p>
            <a:r>
              <a:rPr lang="en-US" dirty="0" smtClean="0"/>
              <a:t>Nate Silver argues that predictions can be “self-fulfilling,” such as in the case of disease outbreaks. He explains that when disease outbreaks are predicted, measures can be taken to prevent them, which can nullify the prediction.</a:t>
            </a:r>
          </a:p>
          <a:p>
            <a:pPr lvl="1"/>
            <a:r>
              <a:rPr lang="en-US" dirty="0" smtClean="0"/>
              <a:t>What other “self-fulfilling” predictions related to public health can you think of?</a:t>
            </a:r>
          </a:p>
          <a:p>
            <a:pPr lvl="1"/>
            <a:r>
              <a:rPr lang="en-US" dirty="0" smtClean="0"/>
              <a:t>Are there times that making “self-fulfilling” predictions should be avoided? If so, when and why? If not, why not?</a:t>
            </a:r>
          </a:p>
        </p:txBody>
      </p:sp>
    </p:spTree>
    <p:extLst>
      <p:ext uri="{BB962C8B-B14F-4D97-AF65-F5344CB8AC3E}">
        <p14:creationId xmlns:p14="http://schemas.microsoft.com/office/powerpoint/2010/main" val="3887119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9052"/>
            <a:ext cx="6508377" cy="1143000"/>
          </a:xfrm>
        </p:spPr>
        <p:txBody>
          <a:bodyPr/>
          <a:lstStyle/>
          <a:p>
            <a:r>
              <a:rPr lang="en-US" dirty="0" smtClean="0"/>
              <a:t>Public Health and Safety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9140" y="2085142"/>
            <a:ext cx="8436952" cy="466895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At </a:t>
            </a:r>
            <a:r>
              <a:rPr lang="en-US" dirty="0"/>
              <a:t>the end of the book, Nate Silver argues, “By knowing more about what we don’t know, we may get a few more predictions right.” 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/>
              <a:t>the case of potential acts of terrorism, what does the United States not know? Why is that important and helpful to identify</a:t>
            </a:r>
            <a:r>
              <a:rPr lang="en-US" dirty="0" smtClean="0"/>
              <a:t>?</a:t>
            </a:r>
          </a:p>
          <a:p>
            <a:pPr lvl="0"/>
            <a:r>
              <a:rPr lang="en-US" dirty="0" smtClean="0"/>
              <a:t>Silver explains that although governments do their best to prepare for terrorist attacks, they often prepare for the “wrong kinds” of attacks and are not aware of bigger threats.</a:t>
            </a:r>
          </a:p>
          <a:p>
            <a:pPr lvl="1"/>
            <a:r>
              <a:rPr lang="en-US" dirty="0" smtClean="0"/>
              <a:t>How can governments better predict what types of attacks may occur? </a:t>
            </a:r>
            <a:r>
              <a:rPr lang="en-US" dirty="0"/>
              <a:t>Would working with other countries be helpful? Why or why not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How can governments better prepare for bigger threats? Would working with other countries be helpful? Why or why not?</a:t>
            </a:r>
          </a:p>
          <a:p>
            <a:pPr lvl="1"/>
            <a:r>
              <a:rPr lang="en-US" dirty="0" smtClean="0"/>
              <a:t>How can governments avoid infringing on people’s freedoms when preparing for terrorist attacks? Is it even important that they avoid this?</a:t>
            </a:r>
          </a:p>
        </p:txBody>
      </p:sp>
    </p:spTree>
    <p:extLst>
      <p:ext uri="{BB962C8B-B14F-4D97-AF65-F5344CB8AC3E}">
        <p14:creationId xmlns:p14="http://schemas.microsoft.com/office/powerpoint/2010/main" val="1097141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9052"/>
            <a:ext cx="6508377" cy="1143000"/>
          </a:xfrm>
        </p:spPr>
        <p:txBody>
          <a:bodyPr/>
          <a:lstStyle/>
          <a:p>
            <a:r>
              <a:rPr lang="en-US" dirty="0" smtClean="0"/>
              <a:t>Public Health and Safety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4727" y="2027417"/>
            <a:ext cx="8762999" cy="495758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When working in developing countries, researchers use a variety of data-collection methods to learn more about the country of focus and create predictions and recommendations regarding public health in that location. </a:t>
            </a:r>
            <a:r>
              <a:rPr lang="en-US" dirty="0"/>
              <a:t>C</a:t>
            </a:r>
            <a:r>
              <a:rPr lang="en-US" dirty="0" smtClean="0"/>
              <a:t>ommunity-based research, “</a:t>
            </a:r>
            <a:r>
              <a:rPr lang="en-US" dirty="0"/>
              <a:t>a partnership </a:t>
            </a:r>
            <a:r>
              <a:rPr lang="en-US" dirty="0" smtClean="0"/>
              <a:t>approach that equitably involves</a:t>
            </a:r>
            <a:r>
              <a:rPr lang="en-US" dirty="0"/>
              <a:t> </a:t>
            </a:r>
            <a:r>
              <a:rPr lang="en-US" dirty="0" smtClean="0"/>
              <a:t>community </a:t>
            </a:r>
            <a:r>
              <a:rPr lang="en-US" dirty="0"/>
              <a:t>members, organizational representatives, and researchers in all aspects of the research process and in which all partners contribute expertise and share decision making and </a:t>
            </a:r>
            <a:r>
              <a:rPr lang="en-US" dirty="0" smtClean="0"/>
              <a:t>ownership” (Israel, 1998), tends to be on a relatively smaller scale than researchers working with “big data” about certain populations without individual input from community members about the research and model-making process.</a:t>
            </a:r>
          </a:p>
          <a:p>
            <a:pPr lvl="1"/>
            <a:r>
              <a:rPr lang="en-US" dirty="0" smtClean="0"/>
              <a:t>What are the benefits and drawbacks to each research type when working in developing countries?</a:t>
            </a:r>
          </a:p>
          <a:p>
            <a:pPr lvl="1"/>
            <a:r>
              <a:rPr lang="en-US" dirty="0" smtClean="0"/>
              <a:t>How accurate do you think models deriving from each research type would be? How could you improve the accuracy predictions arising from each research type?</a:t>
            </a:r>
          </a:p>
          <a:p>
            <a:pPr lvl="1"/>
            <a:r>
              <a:rPr lang="en-US" dirty="0" smtClean="0"/>
              <a:t>In what types of research and prediction situations would each research type be most suited?</a:t>
            </a:r>
          </a:p>
        </p:txBody>
      </p:sp>
    </p:spTree>
    <p:extLst>
      <p:ext uri="{BB962C8B-B14F-4D97-AF65-F5344CB8AC3E}">
        <p14:creationId xmlns:p14="http://schemas.microsoft.com/office/powerpoint/2010/main" val="1258310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850" y="1175823"/>
            <a:ext cx="6508377" cy="622893"/>
          </a:xfrm>
        </p:spPr>
        <p:txBody>
          <a:bodyPr/>
          <a:lstStyle/>
          <a:p>
            <a:r>
              <a:rPr lang="en-US" dirty="0" smtClean="0"/>
              <a:t>Public Health and Safety: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022" y="2424431"/>
            <a:ext cx="8666295" cy="401506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The Context</a:t>
            </a:r>
            <a:r>
              <a:rPr lang="en-US" dirty="0" smtClean="0"/>
              <a:t>: </a:t>
            </a:r>
            <a:r>
              <a:rPr lang="en-US" dirty="0" smtClean="0"/>
              <a:t>In 2016, many in the public health sector—and, consequently, the general public—became concerned with the spread of the </a:t>
            </a:r>
            <a:r>
              <a:rPr lang="en-US" dirty="0" err="1" smtClean="0"/>
              <a:t>Zika</a:t>
            </a:r>
            <a:r>
              <a:rPr lang="en-US" dirty="0" smtClean="0"/>
              <a:t> virus. According to Morgan </a:t>
            </a:r>
            <a:r>
              <a:rPr lang="en-US" dirty="0" err="1" smtClean="0"/>
              <a:t>Searles</a:t>
            </a:r>
            <a:r>
              <a:rPr lang="en-US" dirty="0" smtClean="0"/>
              <a:t> from the </a:t>
            </a:r>
            <a:r>
              <a:rPr lang="en-US" i="1" dirty="0" smtClean="0"/>
              <a:t>Evanston Patch</a:t>
            </a:r>
            <a:r>
              <a:rPr lang="en-US" dirty="0" smtClean="0"/>
              <a:t>, “</a:t>
            </a:r>
            <a:r>
              <a:rPr lang="en-US" dirty="0" err="1"/>
              <a:t>Zika</a:t>
            </a:r>
            <a:r>
              <a:rPr lang="en-US" dirty="0"/>
              <a:t> virus can spread through mosquito bites, and common symptoms include fever, rash, joint pain and red eyes. Symptoms usually last between several days and a week. However, pregnant women who are infected with the </a:t>
            </a:r>
            <a:r>
              <a:rPr lang="en-US" dirty="0" err="1"/>
              <a:t>Zika</a:t>
            </a:r>
            <a:r>
              <a:rPr lang="en-US" dirty="0"/>
              <a:t> virus have reported poor pregnancy outcomes and giving birth to babies with birth defects, according to the Illinois Department of Public Health</a:t>
            </a:r>
            <a:r>
              <a:rPr lang="en-US" dirty="0" smtClean="0"/>
              <a:t>.” The first confirmed case of the </a:t>
            </a:r>
            <a:r>
              <a:rPr lang="en-US" dirty="0" err="1" smtClean="0"/>
              <a:t>Zika</a:t>
            </a:r>
            <a:r>
              <a:rPr lang="en-US" dirty="0" smtClean="0"/>
              <a:t> virus was in Brazil; as a result, the 2016 Summer Olympic Games, held in Rio, were a cause of concern for the virus’s spread across the world. As of August 2016, there were 46 confirmed cases of the </a:t>
            </a:r>
            <a:r>
              <a:rPr lang="en-US" dirty="0" err="1" smtClean="0"/>
              <a:t>Zika</a:t>
            </a:r>
            <a:r>
              <a:rPr lang="en-US" dirty="0" smtClean="0"/>
              <a:t> virus in Illinois.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198" r="8918"/>
          <a:stretch/>
        </p:blipFill>
        <p:spPr>
          <a:xfrm>
            <a:off x="7158181" y="259773"/>
            <a:ext cx="1779236" cy="169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64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093" y="1305462"/>
            <a:ext cx="6508377" cy="622893"/>
          </a:xfrm>
        </p:spPr>
        <p:txBody>
          <a:bodyPr/>
          <a:lstStyle/>
          <a:p>
            <a:r>
              <a:rPr lang="en-US" dirty="0" smtClean="0"/>
              <a:t>Public Health and Safety: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589" y="2657365"/>
            <a:ext cx="9148410" cy="3057146"/>
          </a:xfrm>
        </p:spPr>
        <p:txBody>
          <a:bodyPr>
            <a:normAutofit/>
          </a:bodyPr>
          <a:lstStyle/>
          <a:p>
            <a:r>
              <a:rPr lang="en-US" b="1" dirty="0" smtClean="0"/>
              <a:t>The Questions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What strategies would be the most effective to predict the spread of the </a:t>
            </a:r>
            <a:r>
              <a:rPr lang="en-US" dirty="0" err="1" smtClean="0"/>
              <a:t>Zika</a:t>
            </a:r>
            <a:r>
              <a:rPr lang="en-US" dirty="0" smtClean="0"/>
              <a:t> virus and its consequences? What types of data should be taken into account?</a:t>
            </a:r>
          </a:p>
          <a:p>
            <a:pPr lvl="1"/>
            <a:r>
              <a:rPr lang="en-US" dirty="0" smtClean="0"/>
              <a:t>What precautions could be taken to prevent the spread of infectious diseases like the </a:t>
            </a:r>
            <a:r>
              <a:rPr lang="en-US" dirty="0" err="1" smtClean="0"/>
              <a:t>Zika</a:t>
            </a:r>
            <a:r>
              <a:rPr lang="en-US" dirty="0" smtClean="0"/>
              <a:t> virus in different countries?</a:t>
            </a:r>
          </a:p>
          <a:p>
            <a:pPr lvl="1"/>
            <a:r>
              <a:rPr lang="en-US" dirty="0" smtClean="0"/>
              <a:t>How can researchers incorporate special circumstances, like the Olympic Games, when creating models for predicting the spread of infectious diseases?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198" r="8918"/>
          <a:stretch/>
        </p:blipFill>
        <p:spPr>
          <a:xfrm>
            <a:off x="7158181" y="259773"/>
            <a:ext cx="1779236" cy="169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71857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Custom 2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532588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577</TotalTime>
  <Words>737</Words>
  <Application>Microsoft Macintosh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Plaza</vt:lpstr>
      <vt:lpstr>One Book One Northwestern Book Group Discussion</vt:lpstr>
      <vt:lpstr>Public Health and Safety</vt:lpstr>
      <vt:lpstr>Public Health and Safety</vt:lpstr>
      <vt:lpstr>Public Health and Safety</vt:lpstr>
      <vt:lpstr>Public Health and Safety</vt:lpstr>
      <vt:lpstr>Public Health and Safety: Case Study</vt:lpstr>
      <vt:lpstr>Public Health and Safety: Case Study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Book One Northwestern Discussion Guides</dc:title>
  <dc:creator>nwuser</dc:creator>
  <cp:lastModifiedBy>nwuser</cp:lastModifiedBy>
  <cp:revision>35</cp:revision>
  <dcterms:created xsi:type="dcterms:W3CDTF">2016-07-08T14:21:54Z</dcterms:created>
  <dcterms:modified xsi:type="dcterms:W3CDTF">2016-08-16T20:45:40Z</dcterms:modified>
</cp:coreProperties>
</file>