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58" r:id="rId4"/>
    <p:sldId id="268" r:id="rId5"/>
    <p:sldId id="266" r:id="rId6"/>
    <p:sldId id="267" r:id="rId7"/>
    <p:sldId id="269" r:id="rId8"/>
    <p:sldId id="270"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2651" autoAdjust="0"/>
  </p:normalViewPr>
  <p:slideViewPr>
    <p:cSldViewPr snapToGrid="0" snapToObjects="1">
      <p:cViewPr varScale="1">
        <p:scale>
          <a:sx n="110" d="100"/>
          <a:sy n="110" d="100"/>
        </p:scale>
        <p:origin x="-77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n-US"/>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n-US" smtClean="0"/>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a:xfrm>
            <a:off x="3213847" y="6356350"/>
            <a:ext cx="4734112" cy="365125"/>
          </a:xfrm>
        </p:spPr>
        <p:txBody>
          <a:bodyPr/>
          <a:lstStyle/>
          <a:p>
            <a:endParaRPr lang="en-US"/>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n-US" smtClean="0"/>
              <a:t>Drag picture to placeholder or click icon to add</a:t>
            </a:r>
            <a:endParaRPr/>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en-US"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a:xfrm>
            <a:off x="2178423" y="6356350"/>
            <a:ext cx="4926852" cy="365125"/>
          </a:xfrm>
        </p:spPr>
        <p:txBody>
          <a:bodyPr/>
          <a:lstStyle/>
          <a:p>
            <a:endParaRPr lang="en-US"/>
          </a:p>
        </p:txBody>
      </p:sp>
      <p:sp>
        <p:nvSpPr>
          <p:cNvPr id="6" name="Slide Number Placeholder 5"/>
          <p:cNvSpPr>
            <a:spLocks noGrp="1"/>
          </p:cNvSpPr>
          <p:nvPr>
            <p:ph type="sldNum" sz="quarter" idx="12"/>
          </p:nvPr>
        </p:nvSpPr>
        <p:spPr>
          <a:xfrm>
            <a:off x="331694" y="361016"/>
            <a:ext cx="506506" cy="365125"/>
          </a:xfrm>
        </p:spPr>
        <p:txBody>
          <a:body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a:xfrm>
            <a:off x="174812" y="6356350"/>
            <a:ext cx="5311588" cy="365125"/>
          </a:xfrm>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1A24CD3-204F-4468-8EE4-28A6668D006A}" type="datetimeFigureOut">
              <a:rPr lang="en-US" smtClean="0"/>
              <a:t>8/16/16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1A24CD3-204F-4468-8EE4-28A6668D006A}" type="datetimeFigureOut">
              <a:rPr lang="en-US" smtClean="0"/>
              <a:t>8/16/16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B1A24CD3-204F-4468-8EE4-28A6668D006A}" type="datetimeFigureOut">
              <a:rPr lang="en-US" smtClean="0"/>
              <a:t>8/16/16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a:xfrm>
            <a:off x="174812" y="6356350"/>
            <a:ext cx="3863788" cy="365125"/>
          </a:xfrm>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8/16/16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t>8/16/16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B1A24CD3-204F-4468-8EE4-28A6668D006A}" type="datetimeFigureOut">
              <a:rPr lang="en-US" smtClean="0"/>
              <a:t>8/16/16</a:t>
            </a:fld>
            <a:endParaRPr lang="en-US"/>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57AF16DE-A0D5-4438-950F-5B1E159C2C2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fivethirtyeight.com/features/how-i-acted-like-a-pundit-and-screwed-up-on-donald-trump/" TargetMode="External"/><Relationship Id="rId3" Type="http://schemas.openxmlformats.org/officeDocument/2006/relationships/hyperlink" Target="http://www.thisamericanlife.org/radio-archives/episode/590/choosing-wrong?act=2%23play"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10596" y="5106867"/>
            <a:ext cx="5458968" cy="1048684"/>
          </a:xfrm>
        </p:spPr>
        <p:txBody>
          <a:bodyPr>
            <a:normAutofit fontScale="90000"/>
          </a:bodyPr>
          <a:lstStyle/>
          <a:p>
            <a:r>
              <a:rPr lang="en-US" dirty="0" smtClean="0"/>
              <a:t>One Book One Northwestern Book Group Discussion</a:t>
            </a:r>
            <a:endParaRPr lang="en-US" dirty="0"/>
          </a:p>
        </p:txBody>
      </p:sp>
    </p:spTree>
    <p:extLst>
      <p:ext uri="{BB962C8B-B14F-4D97-AF65-F5344CB8AC3E}">
        <p14:creationId xmlns:p14="http://schemas.microsoft.com/office/powerpoint/2010/main" val="1835091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919052"/>
            <a:ext cx="6508377" cy="1143000"/>
          </a:xfrm>
        </p:spPr>
        <p:txBody>
          <a:bodyPr/>
          <a:lstStyle/>
          <a:p>
            <a:r>
              <a:rPr lang="en-US" dirty="0" smtClean="0"/>
              <a:t>Politics</a:t>
            </a:r>
            <a:endParaRPr lang="en-US" dirty="0"/>
          </a:p>
        </p:txBody>
      </p:sp>
      <p:pic>
        <p:nvPicPr>
          <p:cNvPr id="4" name="Picture 3"/>
          <p:cNvPicPr>
            <a:picLocks noChangeAspect="1"/>
          </p:cNvPicPr>
          <p:nvPr/>
        </p:nvPicPr>
        <p:blipFill>
          <a:blip r:embed="rId2"/>
          <a:stretch>
            <a:fillRect/>
          </a:stretch>
        </p:blipFill>
        <p:spPr>
          <a:xfrm>
            <a:off x="4219640" y="2514225"/>
            <a:ext cx="4924359" cy="3282906"/>
          </a:xfrm>
          <a:prstGeom prst="rect">
            <a:avLst/>
          </a:prstGeom>
        </p:spPr>
      </p:pic>
      <p:pic>
        <p:nvPicPr>
          <p:cNvPr id="5" name="Picture 4"/>
          <p:cNvPicPr>
            <a:picLocks noChangeAspect="1"/>
          </p:cNvPicPr>
          <p:nvPr/>
        </p:nvPicPr>
        <p:blipFill rotWithShape="1">
          <a:blip r:embed="rId3"/>
          <a:srcRect l="22141"/>
          <a:stretch/>
        </p:blipFill>
        <p:spPr>
          <a:xfrm>
            <a:off x="0" y="2514225"/>
            <a:ext cx="4542293" cy="3282906"/>
          </a:xfrm>
          <a:prstGeom prst="rect">
            <a:avLst/>
          </a:prstGeom>
        </p:spPr>
      </p:pic>
    </p:spTree>
    <p:extLst>
      <p:ext uri="{BB962C8B-B14F-4D97-AF65-F5344CB8AC3E}">
        <p14:creationId xmlns:p14="http://schemas.microsoft.com/office/powerpoint/2010/main" val="3887119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750927"/>
            <a:ext cx="6508377" cy="1143000"/>
          </a:xfrm>
        </p:spPr>
        <p:txBody>
          <a:bodyPr/>
          <a:lstStyle/>
          <a:p>
            <a:r>
              <a:rPr lang="en-US" dirty="0" smtClean="0"/>
              <a:t>Politics</a:t>
            </a:r>
            <a:endParaRPr lang="en-US" dirty="0"/>
          </a:p>
        </p:txBody>
      </p:sp>
      <p:sp>
        <p:nvSpPr>
          <p:cNvPr id="3" name="Content Placeholder 2"/>
          <p:cNvSpPr>
            <a:spLocks noGrp="1"/>
          </p:cNvSpPr>
          <p:nvPr>
            <p:ph idx="1"/>
          </p:nvPr>
        </p:nvSpPr>
        <p:spPr>
          <a:xfrm>
            <a:off x="276615" y="2032250"/>
            <a:ext cx="8867385" cy="4964073"/>
          </a:xfrm>
        </p:spPr>
        <p:txBody>
          <a:bodyPr>
            <a:normAutofit/>
          </a:bodyPr>
          <a:lstStyle/>
          <a:p>
            <a:pPr lvl="0"/>
            <a:r>
              <a:rPr lang="en-US" dirty="0"/>
              <a:t>How do you think someone’s political affiliation (Republican, Democrat, Green, Libertarian, Independent, etc.) may affect his or her analysis of the likelihood of certain world events? When have you seen this happen in real life?</a:t>
            </a:r>
          </a:p>
          <a:p>
            <a:pPr lvl="1"/>
            <a:r>
              <a:rPr lang="en-US" dirty="0"/>
              <a:t>E.g. elections, wars, trade deals, environmental policy, etc</a:t>
            </a:r>
            <a:r>
              <a:rPr lang="en-US" dirty="0" smtClean="0"/>
              <a:t>.</a:t>
            </a:r>
          </a:p>
          <a:p>
            <a:pPr lvl="0"/>
            <a:r>
              <a:rPr lang="en-US" dirty="0" smtClean="0"/>
              <a:t>How </a:t>
            </a:r>
            <a:r>
              <a:rPr lang="en-US" dirty="0"/>
              <a:t>can someone manage his or her own biases when making political predictions? Use your ideas and </a:t>
            </a:r>
            <a:r>
              <a:rPr lang="en-US" dirty="0" smtClean="0"/>
              <a:t>Silver’s.</a:t>
            </a:r>
          </a:p>
          <a:p>
            <a:pPr lvl="0"/>
            <a:r>
              <a:rPr lang="en-US" dirty="0" smtClean="0"/>
              <a:t>This election cycle has had a series of anomalies, especially regarding the race for and selection of presidential candidates. </a:t>
            </a:r>
          </a:p>
          <a:p>
            <a:pPr lvl="1"/>
            <a:r>
              <a:rPr lang="en-US" dirty="0" smtClean="0"/>
              <a:t>What specific anomalies have you noticed in this election cycle? </a:t>
            </a:r>
          </a:p>
          <a:p>
            <a:pPr lvl="1"/>
            <a:r>
              <a:rPr lang="en-US" dirty="0" smtClean="0"/>
              <a:t>How can political analysts factor in the possibility of anomalies in their predictions, given that there is no model to look back on that incorporates these anomalies?</a:t>
            </a:r>
          </a:p>
        </p:txBody>
      </p:sp>
    </p:spTree>
    <p:extLst>
      <p:ext uri="{BB962C8B-B14F-4D97-AF65-F5344CB8AC3E}">
        <p14:creationId xmlns:p14="http://schemas.microsoft.com/office/powerpoint/2010/main" val="2602209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750927"/>
            <a:ext cx="6508377" cy="1143000"/>
          </a:xfrm>
        </p:spPr>
        <p:txBody>
          <a:bodyPr/>
          <a:lstStyle/>
          <a:p>
            <a:r>
              <a:rPr lang="en-US" dirty="0" smtClean="0"/>
              <a:t>Politics</a:t>
            </a:r>
            <a:endParaRPr lang="en-US" dirty="0"/>
          </a:p>
        </p:txBody>
      </p:sp>
      <p:sp>
        <p:nvSpPr>
          <p:cNvPr id="3" name="Content Placeholder 2"/>
          <p:cNvSpPr>
            <a:spLocks noGrp="1"/>
          </p:cNvSpPr>
          <p:nvPr>
            <p:ph idx="1"/>
          </p:nvPr>
        </p:nvSpPr>
        <p:spPr>
          <a:xfrm>
            <a:off x="276615" y="2032250"/>
            <a:ext cx="8867385" cy="4964073"/>
          </a:xfrm>
        </p:spPr>
        <p:txBody>
          <a:bodyPr>
            <a:normAutofit/>
          </a:bodyPr>
          <a:lstStyle/>
          <a:p>
            <a:r>
              <a:rPr lang="en-US" dirty="0"/>
              <a:t>In May 2016, Nate Silver published a </a:t>
            </a:r>
            <a:r>
              <a:rPr lang="en-US" dirty="0">
                <a:hlinkClick r:id="rId2"/>
              </a:rPr>
              <a:t>blog post</a:t>
            </a:r>
            <a:r>
              <a:rPr lang="en-US" dirty="0"/>
              <a:t> called “How I Acted Like A Pundit And Screwed Up On Donald Trump.” In the post, he lists reasons for why he incorrectly predicted that Trump would not win the Republican nomination for President, including that he ignored polls in favor of “educated guesses.” Harry </a:t>
            </a:r>
            <a:r>
              <a:rPr lang="en-US" dirty="0" err="1"/>
              <a:t>Enten</a:t>
            </a:r>
            <a:r>
              <a:rPr lang="en-US" dirty="0"/>
              <a:t>, a senior analyst at Nate Silver’s website </a:t>
            </a:r>
            <a:r>
              <a:rPr lang="en-US" dirty="0" err="1"/>
              <a:t>FiveThirtyEight</a:t>
            </a:r>
            <a:r>
              <a:rPr lang="en-US" dirty="0"/>
              <a:t>, describes more of this problem in an </a:t>
            </a:r>
            <a:r>
              <a:rPr lang="en-US" dirty="0">
                <a:hlinkClick r:id="rId3"/>
              </a:rPr>
              <a:t>interview</a:t>
            </a:r>
            <a:r>
              <a:rPr lang="en-US" dirty="0"/>
              <a:t> with </a:t>
            </a:r>
            <a:r>
              <a:rPr lang="en-US" i="1" dirty="0"/>
              <a:t>This American Life</a:t>
            </a:r>
            <a:r>
              <a:rPr lang="en-US" dirty="0"/>
              <a:t>.</a:t>
            </a:r>
          </a:p>
          <a:p>
            <a:pPr lvl="1"/>
            <a:r>
              <a:rPr lang="en-US" dirty="0"/>
              <a:t>Why do you think </a:t>
            </a:r>
            <a:r>
              <a:rPr lang="en-US" dirty="0" smtClean="0"/>
              <a:t>Silver and his team </a:t>
            </a:r>
            <a:r>
              <a:rPr lang="en-US" dirty="0"/>
              <a:t>ignored polls in this case, when </a:t>
            </a:r>
            <a:r>
              <a:rPr lang="en-US" dirty="0" smtClean="0"/>
              <a:t>they have relied </a:t>
            </a:r>
            <a:r>
              <a:rPr lang="en-US" dirty="0"/>
              <a:t>on them heavily in the past? </a:t>
            </a:r>
            <a:endParaRPr lang="en-US" dirty="0" smtClean="0"/>
          </a:p>
          <a:p>
            <a:pPr lvl="1"/>
            <a:r>
              <a:rPr lang="en-US" dirty="0" smtClean="0"/>
              <a:t>How </a:t>
            </a:r>
            <a:r>
              <a:rPr lang="en-US" dirty="0"/>
              <a:t>do you think </a:t>
            </a:r>
            <a:r>
              <a:rPr lang="en-US" dirty="0" smtClean="0"/>
              <a:t>Silver’s </a:t>
            </a:r>
            <a:r>
              <a:rPr lang="en-US" dirty="0"/>
              <a:t>predictions would have turned out differently if he had taken polls into consideration? </a:t>
            </a:r>
            <a:endParaRPr lang="en-US" dirty="0" smtClean="0"/>
          </a:p>
          <a:p>
            <a:pPr lvl="1"/>
            <a:r>
              <a:rPr lang="en-US" dirty="0" smtClean="0"/>
              <a:t>Do </a:t>
            </a:r>
            <a:r>
              <a:rPr lang="en-US" dirty="0"/>
              <a:t>you think Silver’s personal biases regarding the presidential candidate influenced his decisions when making his predictions? Why or why not?</a:t>
            </a:r>
          </a:p>
          <a:p>
            <a:endParaRPr lang="en-US" dirty="0"/>
          </a:p>
        </p:txBody>
      </p:sp>
    </p:spTree>
    <p:extLst>
      <p:ext uri="{BB962C8B-B14F-4D97-AF65-F5344CB8AC3E}">
        <p14:creationId xmlns:p14="http://schemas.microsoft.com/office/powerpoint/2010/main" val="2744577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850" y="1175823"/>
            <a:ext cx="6508377" cy="622893"/>
          </a:xfrm>
        </p:spPr>
        <p:txBody>
          <a:bodyPr/>
          <a:lstStyle/>
          <a:p>
            <a:r>
              <a:rPr lang="en-US" dirty="0" smtClean="0"/>
              <a:t>Politics: Case Study</a:t>
            </a:r>
            <a:endParaRPr lang="en-US" dirty="0"/>
          </a:p>
        </p:txBody>
      </p:sp>
      <p:sp>
        <p:nvSpPr>
          <p:cNvPr id="3" name="Content Placeholder 2"/>
          <p:cNvSpPr>
            <a:spLocks noGrp="1"/>
          </p:cNvSpPr>
          <p:nvPr>
            <p:ph idx="1"/>
          </p:nvPr>
        </p:nvSpPr>
        <p:spPr>
          <a:xfrm>
            <a:off x="152866" y="1904839"/>
            <a:ext cx="8666295" cy="5056046"/>
          </a:xfrm>
        </p:spPr>
        <p:txBody>
          <a:bodyPr>
            <a:normAutofit fontScale="92500" lnSpcReduction="20000"/>
          </a:bodyPr>
          <a:lstStyle/>
          <a:p>
            <a:r>
              <a:rPr lang="en-US" b="1" dirty="0" smtClean="0"/>
              <a:t>The Context</a:t>
            </a:r>
            <a:r>
              <a:rPr lang="en-US" dirty="0" smtClean="0"/>
              <a:t>: In July 2016, Supreme Court Justice Ruth Bader Ginsburg was criticized for making public statements about the unfitness of presidential candidate Donald Trump. During an interview with </a:t>
            </a:r>
            <a:r>
              <a:rPr lang="en-US" i="1" dirty="0" smtClean="0"/>
              <a:t>CNN</a:t>
            </a:r>
            <a:r>
              <a:rPr lang="en-US" dirty="0" smtClean="0"/>
              <a:t> legal analyst Joan </a:t>
            </a:r>
            <a:r>
              <a:rPr lang="en-US" dirty="0" err="1" smtClean="0"/>
              <a:t>Biskupic</a:t>
            </a:r>
            <a:r>
              <a:rPr lang="en-US" dirty="0" smtClean="0"/>
              <a:t>, Ginsburg stated, “[Trump] </a:t>
            </a:r>
            <a:r>
              <a:rPr lang="en-US" dirty="0"/>
              <a:t>is a </a:t>
            </a:r>
            <a:r>
              <a:rPr lang="en-US" dirty="0" smtClean="0"/>
              <a:t>faker</a:t>
            </a:r>
            <a:r>
              <a:rPr lang="en-US" dirty="0"/>
              <a:t>.</a:t>
            </a:r>
            <a:r>
              <a:rPr lang="en-US" dirty="0" smtClean="0"/>
              <a:t> He </a:t>
            </a:r>
            <a:r>
              <a:rPr lang="en-US" dirty="0"/>
              <a:t>has no consistency about him. He says whatever comes into his head at the moment. He really has an ego. ... How has he gotten away with not turning over his tax returns? The press seems to be very gentle with him on that</a:t>
            </a:r>
            <a:r>
              <a:rPr lang="en-US" dirty="0" smtClean="0"/>
              <a:t>.” She had previously made similar statements to </a:t>
            </a:r>
            <a:r>
              <a:rPr lang="en-US" i="1" dirty="0" smtClean="0"/>
              <a:t>The New York Times</a:t>
            </a:r>
            <a:r>
              <a:rPr lang="en-US" dirty="0" smtClean="0"/>
              <a:t>, stating, “</a:t>
            </a:r>
            <a:r>
              <a:rPr lang="en-US" dirty="0"/>
              <a:t>I can't imagine what this place would be -- I can't imagine what the country would be -- with Donald Trump as our </a:t>
            </a:r>
            <a:r>
              <a:rPr lang="en-US" dirty="0" smtClean="0"/>
              <a:t>president.” Ginsburg later apologized for her remarks.</a:t>
            </a:r>
            <a:r>
              <a:rPr lang="en-US" b="1" dirty="0"/>
              <a:t> </a:t>
            </a:r>
            <a:endParaRPr lang="en-US" b="1" dirty="0" smtClean="0"/>
          </a:p>
          <a:p>
            <a:r>
              <a:rPr lang="en-US" b="1" dirty="0" smtClean="0"/>
              <a:t>The </a:t>
            </a:r>
            <a:r>
              <a:rPr lang="en-US" b="1" dirty="0"/>
              <a:t>Debate</a:t>
            </a:r>
            <a:r>
              <a:rPr lang="en-US" dirty="0"/>
              <a:t>: Supporters of Ginsburg argue that she did not violate any judicial codes of ethics when making her statements about Trump. The judicial code of ethics says that judges are not to endorse or oppose candidates for elected office. These provisions, however, do not apply to Supreme Court justices. Critics of Ginsburg argue that Supreme Court justices have an unfair immunity from the ethics code, and that there needs to be an enforceable code for Supreme Court justices that bars them from making public comments about candidates for public office.</a:t>
            </a:r>
          </a:p>
          <a:p>
            <a:endParaRPr lang="en-US" dirty="0" smtClean="0"/>
          </a:p>
        </p:txBody>
      </p:sp>
      <p:pic>
        <p:nvPicPr>
          <p:cNvPr id="6" name="Picture 5"/>
          <p:cNvPicPr>
            <a:picLocks noChangeAspect="1"/>
          </p:cNvPicPr>
          <p:nvPr/>
        </p:nvPicPr>
        <p:blipFill rotWithShape="1">
          <a:blip r:embed="rId2"/>
          <a:srcRect l="7138" r="11251"/>
          <a:stretch/>
        </p:blipFill>
        <p:spPr>
          <a:xfrm>
            <a:off x="7196436" y="270612"/>
            <a:ext cx="1658002" cy="1657743"/>
          </a:xfrm>
          <a:prstGeom prst="rect">
            <a:avLst/>
          </a:prstGeom>
        </p:spPr>
      </p:pic>
    </p:spTree>
    <p:extLst>
      <p:ext uri="{BB962C8B-B14F-4D97-AF65-F5344CB8AC3E}">
        <p14:creationId xmlns:p14="http://schemas.microsoft.com/office/powerpoint/2010/main" val="3959264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093" y="1305462"/>
            <a:ext cx="6508377" cy="622893"/>
          </a:xfrm>
        </p:spPr>
        <p:txBody>
          <a:bodyPr/>
          <a:lstStyle/>
          <a:p>
            <a:r>
              <a:rPr lang="en-US" dirty="0" smtClean="0"/>
              <a:t>Politics: Case Study</a:t>
            </a:r>
            <a:endParaRPr lang="en-US" dirty="0"/>
          </a:p>
        </p:txBody>
      </p:sp>
      <p:sp>
        <p:nvSpPr>
          <p:cNvPr id="3" name="Content Placeholder 2"/>
          <p:cNvSpPr>
            <a:spLocks noGrp="1"/>
          </p:cNvSpPr>
          <p:nvPr>
            <p:ph idx="1"/>
          </p:nvPr>
        </p:nvSpPr>
        <p:spPr>
          <a:xfrm>
            <a:off x="117589" y="2657365"/>
            <a:ext cx="9148410" cy="3057146"/>
          </a:xfrm>
        </p:spPr>
        <p:txBody>
          <a:bodyPr>
            <a:normAutofit/>
          </a:bodyPr>
          <a:lstStyle/>
          <a:p>
            <a:r>
              <a:rPr lang="en-US" b="1" dirty="0" smtClean="0"/>
              <a:t>The Questions</a:t>
            </a:r>
            <a:r>
              <a:rPr lang="en-US" dirty="0" smtClean="0"/>
              <a:t>: </a:t>
            </a:r>
          </a:p>
          <a:p>
            <a:pPr lvl="1"/>
            <a:r>
              <a:rPr lang="en-US" dirty="0" smtClean="0"/>
              <a:t>Does Ginsburg deserve criticism for her statements? Why or why not?</a:t>
            </a:r>
          </a:p>
          <a:p>
            <a:pPr lvl="1"/>
            <a:r>
              <a:rPr lang="en-US" dirty="0" smtClean="0"/>
              <a:t>Should Supreme Court justices be barred from making public comments about candidates for public office? Why or why not?</a:t>
            </a:r>
          </a:p>
          <a:p>
            <a:pPr lvl="1"/>
            <a:r>
              <a:rPr lang="en-US" dirty="0" smtClean="0"/>
              <a:t>In general, is </a:t>
            </a:r>
            <a:r>
              <a:rPr lang="en-US" dirty="0"/>
              <a:t>it important </a:t>
            </a:r>
            <a:r>
              <a:rPr lang="en-US" dirty="0" smtClean="0"/>
              <a:t>that certain </a:t>
            </a:r>
            <a:r>
              <a:rPr lang="en-US" dirty="0"/>
              <a:t>public figures remain politically unbiased? </a:t>
            </a:r>
            <a:r>
              <a:rPr lang="en-US" dirty="0" smtClean="0"/>
              <a:t>Which public figures should remain publically unbiased, and which ones should be allowed to make political, public statements? Why </a:t>
            </a:r>
            <a:r>
              <a:rPr lang="en-US" dirty="0"/>
              <a:t>or why not?</a:t>
            </a:r>
          </a:p>
          <a:p>
            <a:endParaRPr lang="en-US" dirty="0"/>
          </a:p>
        </p:txBody>
      </p:sp>
      <p:pic>
        <p:nvPicPr>
          <p:cNvPr id="4" name="Picture 3"/>
          <p:cNvPicPr>
            <a:picLocks noChangeAspect="1"/>
          </p:cNvPicPr>
          <p:nvPr/>
        </p:nvPicPr>
        <p:blipFill rotWithShape="1">
          <a:blip r:embed="rId2"/>
          <a:srcRect l="7138" r="11251"/>
          <a:stretch/>
        </p:blipFill>
        <p:spPr>
          <a:xfrm>
            <a:off x="7196436" y="270612"/>
            <a:ext cx="1658002" cy="1657743"/>
          </a:xfrm>
          <a:prstGeom prst="rect">
            <a:avLst/>
          </a:prstGeom>
        </p:spPr>
      </p:pic>
    </p:spTree>
    <p:extLst>
      <p:ext uri="{BB962C8B-B14F-4D97-AF65-F5344CB8AC3E}">
        <p14:creationId xmlns:p14="http://schemas.microsoft.com/office/powerpoint/2010/main" val="3957871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850" y="1175823"/>
            <a:ext cx="6508377" cy="622893"/>
          </a:xfrm>
        </p:spPr>
        <p:txBody>
          <a:bodyPr/>
          <a:lstStyle/>
          <a:p>
            <a:r>
              <a:rPr lang="en-US" dirty="0" smtClean="0"/>
              <a:t>Politics: Case Study</a:t>
            </a:r>
            <a:endParaRPr lang="en-US" dirty="0"/>
          </a:p>
        </p:txBody>
      </p:sp>
      <p:sp>
        <p:nvSpPr>
          <p:cNvPr id="3" name="Content Placeholder 2"/>
          <p:cNvSpPr>
            <a:spLocks noGrp="1"/>
          </p:cNvSpPr>
          <p:nvPr>
            <p:ph idx="1"/>
          </p:nvPr>
        </p:nvSpPr>
        <p:spPr>
          <a:xfrm>
            <a:off x="63966" y="1985654"/>
            <a:ext cx="8666295" cy="5056046"/>
          </a:xfrm>
        </p:spPr>
        <p:txBody>
          <a:bodyPr>
            <a:normAutofit lnSpcReduction="10000"/>
          </a:bodyPr>
          <a:lstStyle/>
          <a:p>
            <a:r>
              <a:rPr lang="en-US" b="1" dirty="0" smtClean="0"/>
              <a:t>The Context</a:t>
            </a:r>
            <a:r>
              <a:rPr lang="en-US" dirty="0" smtClean="0"/>
              <a:t>: </a:t>
            </a:r>
            <a:r>
              <a:rPr lang="en-US" dirty="0" smtClean="0"/>
              <a:t>During the</a:t>
            </a:r>
            <a:r>
              <a:rPr lang="en-US" dirty="0" smtClean="0"/>
              <a:t> </a:t>
            </a:r>
            <a:r>
              <a:rPr lang="en-US" dirty="0" smtClean="0"/>
              <a:t>June </a:t>
            </a:r>
            <a:r>
              <a:rPr lang="en-US" dirty="0" smtClean="0"/>
              <a:t>2016</a:t>
            </a:r>
            <a:r>
              <a:rPr lang="en-US" dirty="0"/>
              <a:t> </a:t>
            </a:r>
            <a:r>
              <a:rPr lang="en-US" dirty="0" smtClean="0"/>
              <a:t>California Democratic </a:t>
            </a:r>
            <a:r>
              <a:rPr lang="en-US" dirty="0" smtClean="0"/>
              <a:t>presidential primary </a:t>
            </a:r>
            <a:r>
              <a:rPr lang="en-US" dirty="0" smtClean="0"/>
              <a:t>election, </a:t>
            </a:r>
            <a:r>
              <a:rPr lang="en-US" dirty="0"/>
              <a:t>t</a:t>
            </a:r>
            <a:r>
              <a:rPr lang="en-US" dirty="0" smtClean="0"/>
              <a:t>he </a:t>
            </a:r>
            <a:r>
              <a:rPr lang="en-US" dirty="0" smtClean="0"/>
              <a:t>two candidates on the ballot for the presidential candidate were Hillary Clinton and Bernie Sanders. The evening before the </a:t>
            </a:r>
            <a:r>
              <a:rPr lang="en-US" dirty="0" smtClean="0"/>
              <a:t>election, </a:t>
            </a:r>
            <a:r>
              <a:rPr lang="en-US" dirty="0" smtClean="0"/>
              <a:t>news outlets reported strong predictions that Hillary Clinton would win the presidential primary. The voter turn-out the next day for the California primary was relatively low, and Hillary Clinton won California and the overall Democratic presidential nomination.</a:t>
            </a:r>
            <a:endParaRPr lang="en-US" b="1" dirty="0" smtClean="0"/>
          </a:p>
          <a:p>
            <a:r>
              <a:rPr lang="en-US" b="1" dirty="0" smtClean="0"/>
              <a:t>The </a:t>
            </a:r>
            <a:r>
              <a:rPr lang="en-US" b="1" dirty="0"/>
              <a:t>Debate</a:t>
            </a:r>
            <a:r>
              <a:rPr lang="en-US" dirty="0" smtClean="0"/>
              <a:t>: Some experts argue that the act of making a prediction can influence people’s behavior and contribute to a certain result; in other words, the act of predicting that Hillary Clinton would win the primary before the California primary caused low voter turn-out among Sanders’ supporters, ensuring that Clinton would win. These experts argue that pundits have an obligation to avoid making predictions when it may influence an outcome. Others argue that pundits do not have this responsibility.</a:t>
            </a:r>
          </a:p>
        </p:txBody>
      </p:sp>
      <p:pic>
        <p:nvPicPr>
          <p:cNvPr id="4" name="Picture 3"/>
          <p:cNvPicPr>
            <a:picLocks noChangeAspect="1"/>
          </p:cNvPicPr>
          <p:nvPr/>
        </p:nvPicPr>
        <p:blipFill>
          <a:blip r:embed="rId2"/>
          <a:stretch>
            <a:fillRect/>
          </a:stretch>
        </p:blipFill>
        <p:spPr>
          <a:xfrm>
            <a:off x="7213600" y="230202"/>
            <a:ext cx="1707161" cy="1891242"/>
          </a:xfrm>
          <a:prstGeom prst="rect">
            <a:avLst/>
          </a:prstGeom>
        </p:spPr>
      </p:pic>
    </p:spTree>
    <p:extLst>
      <p:ext uri="{BB962C8B-B14F-4D97-AF65-F5344CB8AC3E}">
        <p14:creationId xmlns:p14="http://schemas.microsoft.com/office/powerpoint/2010/main" val="1993200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093" y="1305462"/>
            <a:ext cx="6508377" cy="622893"/>
          </a:xfrm>
        </p:spPr>
        <p:txBody>
          <a:bodyPr/>
          <a:lstStyle/>
          <a:p>
            <a:r>
              <a:rPr lang="en-US" dirty="0" smtClean="0"/>
              <a:t>Politics: Case Study</a:t>
            </a:r>
            <a:endParaRPr lang="en-US" dirty="0"/>
          </a:p>
        </p:txBody>
      </p:sp>
      <p:sp>
        <p:nvSpPr>
          <p:cNvPr id="3" name="Content Placeholder 2"/>
          <p:cNvSpPr>
            <a:spLocks noGrp="1"/>
          </p:cNvSpPr>
          <p:nvPr>
            <p:ph idx="1"/>
          </p:nvPr>
        </p:nvSpPr>
        <p:spPr>
          <a:xfrm>
            <a:off x="117589" y="2657365"/>
            <a:ext cx="9148410" cy="3057146"/>
          </a:xfrm>
        </p:spPr>
        <p:txBody>
          <a:bodyPr>
            <a:normAutofit/>
          </a:bodyPr>
          <a:lstStyle/>
          <a:p>
            <a:r>
              <a:rPr lang="en-US" b="1" dirty="0" smtClean="0"/>
              <a:t>The Questions</a:t>
            </a:r>
            <a:r>
              <a:rPr lang="en-US" dirty="0" smtClean="0"/>
              <a:t>: </a:t>
            </a:r>
          </a:p>
          <a:p>
            <a:pPr lvl="1"/>
            <a:r>
              <a:rPr lang="en-US" dirty="0" smtClean="0"/>
              <a:t>Do political pundits have the responsibility to avoid making predictions when they may influence an outcome? Why or why not?</a:t>
            </a:r>
          </a:p>
          <a:p>
            <a:pPr lvl="1"/>
            <a:r>
              <a:rPr lang="en-US" dirty="0" smtClean="0"/>
              <a:t>Do you think political pundits purposely make certain predictions in order to achieve the outcome they want? Why or why not?</a:t>
            </a:r>
          </a:p>
          <a:p>
            <a:pPr lvl="1"/>
            <a:r>
              <a:rPr lang="en-US" dirty="0" smtClean="0"/>
              <a:t>Who has the responsibility to remain objective in predictions when those predictions may influence an outcome?</a:t>
            </a:r>
            <a:endParaRPr lang="en-US" dirty="0"/>
          </a:p>
          <a:p>
            <a:endParaRPr lang="en-US" dirty="0"/>
          </a:p>
        </p:txBody>
      </p:sp>
      <p:pic>
        <p:nvPicPr>
          <p:cNvPr id="5" name="Picture 4"/>
          <p:cNvPicPr>
            <a:picLocks noChangeAspect="1"/>
          </p:cNvPicPr>
          <p:nvPr/>
        </p:nvPicPr>
        <p:blipFill>
          <a:blip r:embed="rId2"/>
          <a:stretch>
            <a:fillRect/>
          </a:stretch>
        </p:blipFill>
        <p:spPr>
          <a:xfrm>
            <a:off x="7213600" y="230202"/>
            <a:ext cx="1707161" cy="1891242"/>
          </a:xfrm>
          <a:prstGeom prst="rect">
            <a:avLst/>
          </a:prstGeom>
        </p:spPr>
      </p:pic>
    </p:spTree>
    <p:extLst>
      <p:ext uri="{BB962C8B-B14F-4D97-AF65-F5344CB8AC3E}">
        <p14:creationId xmlns:p14="http://schemas.microsoft.com/office/powerpoint/2010/main" val="3732835857"/>
      </p:ext>
    </p:extLst>
  </p:cSld>
  <p:clrMapOvr>
    <a:masterClrMapping/>
  </p:clrMapOvr>
</p:sld>
</file>

<file path=ppt/theme/theme1.xml><?xml version="1.0" encoding="utf-8"?>
<a:theme xmlns:a="http://schemas.openxmlformats.org/drawingml/2006/main" name="Plaza">
  <a:themeElements>
    <a:clrScheme name="Custom 2">
      <a:dk1>
        <a:sysClr val="windowText" lastClr="000000"/>
      </a:dk1>
      <a:lt1>
        <a:sysClr val="window" lastClr="FFFFFF"/>
      </a:lt1>
      <a:dk2>
        <a:srgbClr val="333333"/>
      </a:dk2>
      <a:lt2>
        <a:srgbClr val="CCCCCC"/>
      </a:lt2>
      <a:accent1>
        <a:srgbClr val="532588"/>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Plaza">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589</TotalTime>
  <Words>880</Words>
  <Application>Microsoft Macintosh PowerPoint</Application>
  <PresentationFormat>On-screen Show (4:3)</PresentationFormat>
  <Paragraphs>30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Plaza</vt:lpstr>
      <vt:lpstr>One Book One Northwestern Book Group Discussion</vt:lpstr>
      <vt:lpstr>Politics</vt:lpstr>
      <vt:lpstr>Politics</vt:lpstr>
      <vt:lpstr>Politics</vt:lpstr>
      <vt:lpstr>Politics: Case Study</vt:lpstr>
      <vt:lpstr>Politics: Case Study</vt:lpstr>
      <vt:lpstr>Politics: Case Study</vt:lpstr>
      <vt:lpstr>Politics: Case Study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Book One Northwestern Discussion Guides</dc:title>
  <dc:creator>nwuser</dc:creator>
  <cp:lastModifiedBy>nwuser</cp:lastModifiedBy>
  <cp:revision>24</cp:revision>
  <dcterms:created xsi:type="dcterms:W3CDTF">2016-07-08T14:21:54Z</dcterms:created>
  <dcterms:modified xsi:type="dcterms:W3CDTF">2016-08-16T15:44:52Z</dcterms:modified>
</cp:coreProperties>
</file>