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handoutMasterIdLst>
    <p:handoutMasterId r:id="rId14"/>
  </p:handoutMasterIdLst>
  <p:sldIdLst>
    <p:sldId id="1026" r:id="rId2"/>
    <p:sldId id="1035" r:id="rId3"/>
    <p:sldId id="1027" r:id="rId4"/>
    <p:sldId id="1028" r:id="rId5"/>
    <p:sldId id="1029" r:id="rId6"/>
    <p:sldId id="1034" r:id="rId7"/>
    <p:sldId id="1036" r:id="rId8"/>
    <p:sldId id="1030" r:id="rId9"/>
    <p:sldId id="1031" r:id="rId10"/>
    <p:sldId id="1032" r:id="rId11"/>
    <p:sldId id="1033" r:id="rId12"/>
  </p:sldIdLst>
  <p:sldSz cx="9601200" cy="7315200"/>
  <p:notesSz cx="9345613" cy="7045325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bg2"/>
        </a:solidFill>
        <a:latin typeface="Hypatia Sans Pro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F4F6"/>
    <a:srgbClr val="7DFFFF"/>
    <a:srgbClr val="CCFFFF"/>
    <a:srgbClr val="00A6FF"/>
    <a:srgbClr val="0066FF"/>
    <a:srgbClr val="FFCD00"/>
    <a:srgbClr val="EEF4E1"/>
    <a:srgbClr val="96CD5E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7" autoAdjust="0"/>
    <p:restoredTop sz="86441" autoAdjust="0"/>
  </p:normalViewPr>
  <p:slideViewPr>
    <p:cSldViewPr snapToGrid="0">
      <p:cViewPr varScale="1">
        <p:scale>
          <a:sx n="92" d="100"/>
          <a:sy n="92" d="100"/>
        </p:scale>
        <p:origin x="-1920" y="-96"/>
      </p:cViewPr>
      <p:guideLst>
        <p:guide orient="horz" pos="2160"/>
        <p:guide orient="horz" pos="4272"/>
        <p:guide orient="horz" pos="280"/>
        <p:guide pos="2976"/>
        <p:guide pos="248"/>
        <p:guide pos="5768"/>
      </p:guideLst>
    </p:cSldViewPr>
  </p:slideViewPr>
  <p:outlineViewPr>
    <p:cViewPr>
      <p:scale>
        <a:sx n="50" d="100"/>
        <a:sy n="50" d="100"/>
      </p:scale>
      <p:origin x="7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112" d="100"/>
          <a:sy n="112" d="100"/>
        </p:scale>
        <p:origin x="-2316" y="-90"/>
      </p:cViewPr>
      <p:guideLst>
        <p:guide orient="horz" pos="2219"/>
        <p:guide pos="29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8497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t" anchorCtr="0" compatLnSpc="1">
            <a:prstTxWarp prst="textNoShape">
              <a:avLst/>
            </a:prstTxWarp>
          </a:bodyPr>
          <a:lstStyle>
            <a:lvl1pPr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97120" y="0"/>
            <a:ext cx="4048495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t" anchorCtr="0" compatLnSpc="1">
            <a:prstTxWarp prst="textNoShape">
              <a:avLst/>
            </a:prstTxWarp>
          </a:bodyPr>
          <a:lstStyle>
            <a:lvl1pPr algn="r"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94022"/>
            <a:ext cx="4048497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b" anchorCtr="0" compatLnSpc="1">
            <a:prstTxWarp prst="textNoShape">
              <a:avLst/>
            </a:prstTxWarp>
          </a:bodyPr>
          <a:lstStyle>
            <a:lvl1pPr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97120" y="6694022"/>
            <a:ext cx="4048495" cy="35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11" tIns="46805" rIns="93611" bIns="46805" numCol="1" anchor="b" anchorCtr="0" compatLnSpc="1">
            <a:prstTxWarp prst="textNoShape">
              <a:avLst/>
            </a:prstTxWarp>
          </a:bodyPr>
          <a:lstStyle>
            <a:lvl1pPr algn="r" defTabSz="936860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367EBA5-5088-48C0-B94C-C3A158E25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11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8497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t" anchorCtr="0" compatLnSpc="1">
            <a:prstTxWarp prst="textNoShape">
              <a:avLst/>
            </a:prstTxWarp>
          </a:bodyPr>
          <a:lstStyle>
            <a:lvl1pPr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97120" y="0"/>
            <a:ext cx="4048495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t" anchorCtr="0" compatLnSpc="1">
            <a:prstTxWarp prst="textNoShape">
              <a:avLst/>
            </a:prstTxWarp>
          </a:bodyPr>
          <a:lstStyle>
            <a:lvl1pPr algn="r"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27350" y="531813"/>
            <a:ext cx="3495675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46507" y="3369872"/>
            <a:ext cx="6852603" cy="313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79585"/>
            <a:ext cx="4048497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b" anchorCtr="0" compatLnSpc="1">
            <a:prstTxWarp prst="textNoShape">
              <a:avLst/>
            </a:prstTxWarp>
          </a:bodyPr>
          <a:lstStyle>
            <a:lvl1pPr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97120" y="6679585"/>
            <a:ext cx="4048495" cy="35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78" tIns="46989" rIns="93978" bIns="46989" numCol="1" anchor="b" anchorCtr="0" compatLnSpc="1">
            <a:prstTxWarp prst="textNoShape">
              <a:avLst/>
            </a:prstTxWarp>
          </a:bodyPr>
          <a:lstStyle>
            <a:lvl1pPr algn="r" defTabSz="940063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30A162C-D4A5-4071-8ED5-12CA0DC01D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7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1pPr>
            <a:lvl2pPr marL="749488" indent="-288265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2pPr>
            <a:lvl3pPr marL="1153058" indent="-230612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3pPr>
            <a:lvl4pPr marL="1614282" indent="-230612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4pPr>
            <a:lvl5pPr marL="2075505" indent="-230612" defTabSz="940063" eaLnBrk="0" hangingPunct="0">
              <a:defRPr sz="1600" b="1">
                <a:solidFill>
                  <a:schemeClr val="bg2"/>
                </a:solidFill>
                <a:latin typeface="Hypatia Sans Pro" pitchFamily="34" charset="0"/>
              </a:defRPr>
            </a:lvl5pPr>
            <a:lvl6pPr marL="2536728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6pPr>
            <a:lvl7pPr marL="2997952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7pPr>
            <a:lvl8pPr marL="3459175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8pPr>
            <a:lvl9pPr marL="3920399" indent="-230612" defTabSz="940063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bg2"/>
                </a:solidFill>
                <a:latin typeface="Hypatia Sans Pro" pitchFamily="34" charset="0"/>
              </a:defRPr>
            </a:lvl9pPr>
          </a:lstStyle>
          <a:p>
            <a:pPr eaLnBrk="1" hangingPunct="1"/>
            <a:fld id="{6F66F1D3-4719-4737-B8FB-5210B5BBC3CE}" type="slidenum">
              <a:rPr lang="en-US" sz="1300" b="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</a:t>
            </a:fld>
            <a:endParaRPr lang="en-US" sz="13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7350" y="531813"/>
            <a:ext cx="3495675" cy="2662237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A162C-D4A5-4071-8ED5-12CA0DC01D8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6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30225"/>
            <a:ext cx="3462338" cy="2638425"/>
          </a:xfrm>
          <a:ln/>
        </p:spPr>
      </p:sp>
      <p:sp>
        <p:nvSpPr>
          <p:cNvPr id="113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30225"/>
            <a:ext cx="3462338" cy="2638425"/>
          </a:xfrm>
          <a:ln/>
        </p:spPr>
      </p:sp>
      <p:sp>
        <p:nvSpPr>
          <p:cNvPr id="113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6400" y="530225"/>
            <a:ext cx="3462338" cy="2636838"/>
          </a:xfrm>
          <a:ln/>
        </p:spPr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7300" y="3346763"/>
            <a:ext cx="6851016" cy="317086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93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0A162C-D4A5-4071-8ED5-12CA0DC01D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001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30225"/>
            <a:ext cx="3462338" cy="2638425"/>
          </a:xfrm>
          <a:ln/>
        </p:spPr>
      </p:sp>
      <p:sp>
        <p:nvSpPr>
          <p:cNvPr id="112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30225"/>
            <a:ext cx="3462338" cy="2638425"/>
          </a:xfrm>
          <a:ln/>
        </p:spPr>
      </p:sp>
      <p:sp>
        <p:nvSpPr>
          <p:cNvPr id="113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30225"/>
            <a:ext cx="3462338" cy="2638425"/>
          </a:xfrm>
          <a:ln/>
        </p:spPr>
      </p:sp>
      <p:sp>
        <p:nvSpPr>
          <p:cNvPr id="113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30225"/>
            <a:ext cx="3462338" cy="2638425"/>
          </a:xfrm>
          <a:ln/>
        </p:spPr>
      </p:sp>
      <p:sp>
        <p:nvSpPr>
          <p:cNvPr id="114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393700" y="3867150"/>
            <a:ext cx="8763000" cy="0"/>
          </a:xfrm>
          <a:prstGeom prst="line">
            <a:avLst/>
          </a:prstGeom>
          <a:noFill/>
          <a:ln w="9525">
            <a:solidFill>
              <a:srgbClr val="3CA8C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6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3067172"/>
            <a:ext cx="8228013" cy="685800"/>
          </a:xfrm>
        </p:spPr>
        <p:txBody>
          <a:bodyPr anchor="ctr"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3700" y="4018085"/>
            <a:ext cx="8228013" cy="911225"/>
          </a:xfrm>
        </p:spPr>
        <p:txBody>
          <a:bodyPr tIns="36913" bIns="36913"/>
          <a:lstStyle>
            <a:lvl1pPr marL="0" inden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2" y="238989"/>
            <a:ext cx="4976446" cy="158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59C45CBE-2109-4420-8761-383822887963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</p:spTree>
    <p:extLst>
      <p:ext uri="{BB962C8B-B14F-4D97-AF65-F5344CB8AC3E}">
        <p14:creationId xmlns:p14="http://schemas.microsoft.com/office/powerpoint/2010/main" val="1179818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B3FDBEC7-5D8E-4BDE-8D37-33BC01893824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4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370013"/>
            <a:ext cx="4265612" cy="5027612"/>
          </a:xfrm>
        </p:spPr>
        <p:txBody>
          <a:bodyPr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  <a:lvl2pPr>
              <a:defRPr sz="2400">
                <a:latin typeface="Calibri" pitchFamily="34" charset="0"/>
                <a:cs typeface="Calibri" pitchFamily="34" charset="0"/>
              </a:defRPr>
            </a:lvl2pPr>
            <a:lvl3pPr>
              <a:defRPr sz="2000">
                <a:latin typeface="Calibri" pitchFamily="34" charset="0"/>
                <a:cs typeface="Calibri" pitchFamily="34" charset="0"/>
              </a:defRPr>
            </a:lvl3pPr>
            <a:lvl4pPr>
              <a:defRPr sz="1800">
                <a:latin typeface="Calibri" pitchFamily="34" charset="0"/>
                <a:cs typeface="Calibri" pitchFamily="34" charset="0"/>
              </a:defRPr>
            </a:lvl4pPr>
            <a:lvl5pPr>
              <a:defRPr sz="18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625" y="1370013"/>
            <a:ext cx="4265613" cy="5027612"/>
          </a:xfrm>
        </p:spPr>
        <p:txBody>
          <a:bodyPr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  <a:lvl2pPr>
              <a:defRPr sz="2400">
                <a:latin typeface="Calibri" pitchFamily="34" charset="0"/>
                <a:cs typeface="Calibri" pitchFamily="34" charset="0"/>
              </a:defRPr>
            </a:lvl2pPr>
            <a:lvl3pPr>
              <a:defRPr sz="2000">
                <a:latin typeface="Calibri" pitchFamily="34" charset="0"/>
                <a:cs typeface="Calibri" pitchFamily="34" charset="0"/>
              </a:defRPr>
            </a:lvl3pPr>
            <a:lvl4pPr>
              <a:defRPr sz="1800">
                <a:latin typeface="Calibri" pitchFamily="34" charset="0"/>
                <a:cs typeface="Calibri" pitchFamily="34" charset="0"/>
              </a:defRPr>
            </a:lvl4pPr>
            <a:lvl5pPr>
              <a:defRPr sz="180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07663BB4-0A65-4F3B-9758-DE92D4E2A878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</p:spTree>
    <p:extLst>
      <p:ext uri="{BB962C8B-B14F-4D97-AF65-F5344CB8AC3E}">
        <p14:creationId xmlns:p14="http://schemas.microsoft.com/office/powerpoint/2010/main" val="133680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2192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 sz="1800">
                <a:latin typeface="Calibri" pitchFamily="34" charset="0"/>
                <a:cs typeface="Calibri" pitchFamily="34" charset="0"/>
              </a:defRPr>
            </a:lvl3pPr>
            <a:lvl4pPr>
              <a:defRPr sz="1600">
                <a:latin typeface="Calibri" pitchFamily="34" charset="0"/>
                <a:cs typeface="Calibri" pitchFamily="34" charset="0"/>
              </a:defRPr>
            </a:lvl4pPr>
            <a:lvl5pPr>
              <a:defRPr sz="1600"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>
                <a:latin typeface="Calibri" pitchFamily="34" charset="0"/>
                <a:cs typeface="Calibri" pitchFamily="34" charset="0"/>
              </a:defRPr>
            </a:lvl2pPr>
            <a:lvl3pPr>
              <a:defRPr sz="1800">
                <a:latin typeface="Calibri" pitchFamily="34" charset="0"/>
                <a:cs typeface="Calibri" pitchFamily="34" charset="0"/>
              </a:defRPr>
            </a:lvl3pPr>
            <a:lvl4pPr>
              <a:defRPr sz="1600">
                <a:latin typeface="Calibri" pitchFamily="34" charset="0"/>
                <a:cs typeface="Calibri" pitchFamily="34" charset="0"/>
              </a:defRPr>
            </a:lvl4pPr>
            <a:lvl5pPr>
              <a:defRPr sz="1600"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3A542D60-E2E2-4224-8EF0-18F37D2849D8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</p:spTree>
    <p:extLst>
      <p:ext uri="{BB962C8B-B14F-4D97-AF65-F5344CB8AC3E}">
        <p14:creationId xmlns:p14="http://schemas.microsoft.com/office/powerpoint/2010/main" val="189413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5DC32CD8-59A6-4428-86FC-B06C92FDDA5D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1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4FD47534-3A75-493B-BE06-01B1FE7F0054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880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Calibri" pitchFamily="34" charset="0"/>
                <a:cs typeface="Calibri" pitchFamily="34" charset="0"/>
              </a:defRPr>
            </a:lvl4pPr>
            <a:lvl5pPr>
              <a:defRPr sz="2000">
                <a:latin typeface="Calibri" pitchFamily="34" charset="0"/>
                <a:cs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5935EE9E-2CF4-4740-9B80-F24353939AC5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0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0B2DCA69-4C25-47C0-AC38-0450C8C0FC55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227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BAF4B04D-DA40-41D1-A376-A2B0687B916A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299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9125" y="227013"/>
            <a:ext cx="2170113" cy="6170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27013"/>
            <a:ext cx="6361112" cy="6170612"/>
          </a:xfrm>
        </p:spPr>
        <p:txBody>
          <a:bodyPr vert="eaVert"/>
          <a:lstStyle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 </a:t>
            </a:r>
            <a:fld id="{92AFDEC3-28F3-49B5-B9B8-A4A6B111E87F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701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139093"/>
            <a:ext cx="890819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4" tIns="36913" rIns="91424" bIns="369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202964"/>
            <a:ext cx="8943364" cy="576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sp>
        <p:nvSpPr>
          <p:cNvPr id="6051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43400" y="7083425"/>
            <a:ext cx="9144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92188">
              <a:defRPr sz="1200" b="0" smtClean="0">
                <a:latin typeface="Calibri" pitchFamily="34" charset="0"/>
                <a:cs typeface="Calibri" pitchFamily="34" charset="0"/>
                <a:sym typeface="Symbol" pitchFamily="18" charset="2"/>
              </a:defRPr>
            </a:lvl1pPr>
          </a:lstStyle>
          <a:p>
            <a:pPr>
              <a:defRPr/>
            </a:pPr>
            <a:r>
              <a:rPr lang="en-US" dirty="0"/>
              <a:t> </a:t>
            </a:r>
            <a:fld id="{67055DB3-01D6-400F-B4D5-9C59CD067252}" type="slidenum">
              <a:rPr lang="en-US"/>
              <a:pPr>
                <a:defRPr/>
              </a:pPr>
              <a:t>‹#›</a:t>
            </a:fld>
            <a:r>
              <a:rPr lang="en-US" dirty="0"/>
              <a:t> </a:t>
            </a:r>
          </a:p>
        </p:txBody>
      </p:sp>
      <p:sp>
        <p:nvSpPr>
          <p:cNvPr id="1029" name="Line 7"/>
          <p:cNvSpPr>
            <a:spLocks noChangeShapeType="1"/>
          </p:cNvSpPr>
          <p:nvPr/>
        </p:nvSpPr>
        <p:spPr bwMode="auto">
          <a:xfrm>
            <a:off x="457199" y="1053493"/>
            <a:ext cx="8869680" cy="0"/>
          </a:xfrm>
          <a:prstGeom prst="line">
            <a:avLst/>
          </a:prstGeom>
          <a:noFill/>
          <a:ln w="9525">
            <a:solidFill>
              <a:srgbClr val="00A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0" r:id="rId2"/>
    <p:sldLayoutId id="2147483724" r:id="rId3"/>
    <p:sldLayoutId id="2147483721" r:id="rId4"/>
    <p:sldLayoutId id="2147483722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6678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Calibri" pitchFamily="34" charset="0"/>
          <a:ea typeface="+mj-ea"/>
          <a:cs typeface="Calibri" pitchFamily="34" charset="0"/>
        </a:defRPr>
      </a:lvl1pPr>
      <a:lvl2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2pPr>
      <a:lvl3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3pPr>
      <a:lvl4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4pPr>
      <a:lvl5pPr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  <a:cs typeface="Calibri" pitchFamily="34" charset="0"/>
        </a:defRPr>
      </a:lvl5pPr>
      <a:lvl6pPr marL="4572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6pPr>
      <a:lvl7pPr marL="9144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7pPr>
      <a:lvl8pPr marL="13716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8pPr>
      <a:lvl9pPr marL="1828800" algn="l" defTabSz="966788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Hypatia Sans Pro Black" pitchFamily="34" charset="0"/>
        </a:defRPr>
      </a:lvl9pPr>
    </p:titleStyle>
    <p:bodyStyle>
      <a:lvl1pPr marL="234950" indent="-234950" algn="l" defTabSz="966788" rtl="0" eaLnBrk="1" fontAlgn="base" hangingPunct="1">
        <a:spcBef>
          <a:spcPct val="40000"/>
        </a:spcBef>
        <a:spcAft>
          <a:spcPct val="0"/>
        </a:spcAft>
        <a:buFont typeface="Wingdings" pitchFamily="2" charset="2"/>
        <a:buChar char="§"/>
        <a:defRPr sz="2000" b="1">
          <a:solidFill>
            <a:schemeClr val="bg2"/>
          </a:solidFill>
          <a:latin typeface="Calibri" pitchFamily="34" charset="0"/>
          <a:ea typeface="+mn-ea"/>
          <a:cs typeface="Calibri" pitchFamily="34" charset="0"/>
        </a:defRPr>
      </a:lvl1pPr>
      <a:lvl2pPr marL="688975" indent="-234950" algn="l" defTabSz="966788" rtl="0" eaLnBrk="1" fontAlgn="base" hangingPunct="1">
        <a:spcBef>
          <a:spcPct val="15000"/>
        </a:spcBef>
        <a:spcAft>
          <a:spcPct val="0"/>
        </a:spcAft>
        <a:buFont typeface="Arial" pitchFamily="34" charset="0"/>
        <a:buChar char="•"/>
        <a:defRPr sz="2000">
          <a:solidFill>
            <a:schemeClr val="bg2"/>
          </a:solidFill>
          <a:latin typeface="Calibri" pitchFamily="34" charset="0"/>
          <a:cs typeface="Calibri" pitchFamily="34" charset="0"/>
        </a:defRPr>
      </a:lvl2pPr>
      <a:lvl3pPr marL="1146175" indent="-234950" algn="l" defTabSz="966788" rtl="0" eaLnBrk="1" fontAlgn="base" hangingPunct="1">
        <a:spcBef>
          <a:spcPct val="10000"/>
        </a:spcBef>
        <a:spcAft>
          <a:spcPct val="0"/>
        </a:spcAft>
        <a:buFont typeface="Arial" charset="0"/>
        <a:buChar char="–"/>
        <a:defRPr>
          <a:solidFill>
            <a:schemeClr val="bg2"/>
          </a:solidFill>
          <a:latin typeface="Calibri" pitchFamily="34" charset="0"/>
          <a:cs typeface="Calibri" pitchFamily="34" charset="0"/>
        </a:defRPr>
      </a:lvl3pPr>
      <a:lvl4pPr marL="1598613" indent="-234950" algn="l" defTabSz="966788" rtl="0" eaLnBrk="1" fontAlgn="base" hangingPunct="1">
        <a:spcBef>
          <a:spcPct val="10000"/>
        </a:spcBef>
        <a:spcAft>
          <a:spcPct val="0"/>
        </a:spcAft>
        <a:buFont typeface="Arial" charset="0"/>
        <a:buChar char="–"/>
        <a:defRPr>
          <a:solidFill>
            <a:schemeClr val="bg2"/>
          </a:solidFill>
          <a:latin typeface="+mn-lt"/>
          <a:cs typeface="Calibri" pitchFamily="34" charset="0"/>
        </a:defRPr>
      </a:lvl4pPr>
      <a:lvl5pPr marL="20574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  <a:cs typeface="Calibri" pitchFamily="34" charset="0"/>
        </a:defRPr>
      </a:lvl5pPr>
      <a:lvl6pPr marL="25146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6pPr>
      <a:lvl7pPr marL="29718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7pPr>
      <a:lvl8pPr marL="34290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8pPr>
      <a:lvl9pPr marL="3886200" indent="-234950" algn="l" defTabSz="966788" rtl="0" eaLnBrk="1" fontAlgn="base" hangingPunct="1">
        <a:spcBef>
          <a:spcPct val="30000"/>
        </a:spcBef>
        <a:spcAft>
          <a:spcPct val="0"/>
        </a:spcAft>
        <a:buFont typeface="Times New Roman" pitchFamily="18" charset="0"/>
        <a:buChar char="–"/>
        <a:defRPr sz="1700">
          <a:solidFill>
            <a:schemeClr val="tx1"/>
          </a:solidFill>
          <a:latin typeface="Book Antiqua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2" Type="http://schemas.microsoft.com/office/2007/relationships/media" Target="../media/media11.wav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546350"/>
            <a:ext cx="8669338" cy="145415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GB" sz="3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Part 1: Creating </a:t>
            </a:r>
            <a:r>
              <a:rPr lang="en-GB" sz="3200" b="1" dirty="0">
                <a:solidFill>
                  <a:schemeClr val="tx1"/>
                </a:solidFill>
                <a:latin typeface="Arial" charset="0"/>
                <a:cs typeface="Arial" charset="0"/>
              </a:rPr>
              <a:t>an Introduction for </a:t>
            </a:r>
            <a:r>
              <a:rPr lang="en-GB" sz="3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</a:t>
            </a:r>
            <a:r>
              <a:rPr lang="en-GB" sz="3200" b="1" dirty="0">
                <a:solidFill>
                  <a:schemeClr val="tx1"/>
                </a:solidFill>
                <a:latin typeface="Arial" charset="0"/>
                <a:cs typeface="Arial" charset="0"/>
              </a:rPr>
              <a:t>10-15 minute </a:t>
            </a:r>
            <a:r>
              <a:rPr lang="en-GB" sz="3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scientific presentation</a:t>
            </a:r>
            <a:endParaRPr lang="en-US" sz="3200" b="1" dirty="0" smtClean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0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80"/>
    </mc:Choice>
    <mc:Fallback xmlns="">
      <p:transition spd="slow" advTm="33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the first of a two-part video sequence on a 10-15 minute scientific presentation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 </a:t>
            </a:r>
            <a:fld id="{5DC32CD8-59A6-4428-86FC-B06C92FDDA5D}" type="slidenum">
              <a:rPr lang="en-US" smtClean="0"/>
              <a:pPr>
                <a:defRPr/>
              </a:pPr>
              <a:t>2</a:t>
            </a:fld>
            <a:r>
              <a:rPr lang="en-US" dirty="0" smtClean="0"/>
              <a:t> </a:t>
            </a:r>
            <a:endParaRPr lang="en-US" dirty="0">
              <a:cs typeface="Arial" pitchFamily="34" charset="0"/>
            </a:endParaRPr>
          </a:p>
        </p:txBody>
      </p:sp>
      <p:sp>
        <p:nvSpPr>
          <p:cNvPr id="4" name="Pentagon 3"/>
          <p:cNvSpPr/>
          <p:nvPr/>
        </p:nvSpPr>
        <p:spPr bwMode="auto">
          <a:xfrm>
            <a:off x="384464" y="1765425"/>
            <a:ext cx="3961183" cy="1506235"/>
          </a:xfrm>
          <a:prstGeom prst="homePlate">
            <a:avLst/>
          </a:prstGeom>
          <a:solidFill>
            <a:srgbClr val="7030A0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114300" marR="0" algn="l" defTabSz="7985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ypatia Sans Pro" pitchFamily="34" charset="0"/>
              </a:rPr>
              <a:t>Part 1 – </a:t>
            </a:r>
            <a:r>
              <a:rPr lang="en-US" sz="1800" i="1" dirty="0" smtClean="0">
                <a:solidFill>
                  <a:schemeClr val="bg1"/>
                </a:solidFill>
              </a:rPr>
              <a:t>Creating an Introduction for a 10-15 minute scientific presentation</a:t>
            </a:r>
            <a:endParaRPr kumimoji="0" lang="en-US" sz="1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Hypatia Sans Pro" pitchFamily="34" charset="0"/>
            </a:endParaRPr>
          </a:p>
        </p:txBody>
      </p:sp>
      <p:sp>
        <p:nvSpPr>
          <p:cNvPr id="5" name="Pentagon 4"/>
          <p:cNvSpPr/>
          <p:nvPr/>
        </p:nvSpPr>
        <p:spPr bwMode="auto">
          <a:xfrm>
            <a:off x="384463" y="3502182"/>
            <a:ext cx="3961183" cy="1506235"/>
          </a:xfrm>
          <a:prstGeom prst="homePlate">
            <a:avLst/>
          </a:prstGeom>
          <a:solidFill>
            <a:srgbClr val="7030A0"/>
          </a:solidFill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vert="horz" wrap="square" lIns="91432" tIns="45716" rIns="91432" bIns="45716" numCol="1" rtlCol="0" anchor="ctr" anchorCtr="0" compatLnSpc="1">
            <a:prstTxWarp prst="textNoShape">
              <a:avLst/>
            </a:prstTxWarp>
          </a:bodyPr>
          <a:lstStyle/>
          <a:p>
            <a:pPr marL="114300" defTabSz="798513"/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ypatia Sans Pro" pitchFamily="34" charset="0"/>
              </a:rPr>
              <a:t>Part 2 </a:t>
            </a:r>
            <a:r>
              <a:rPr lang="en-US" sz="1800" dirty="0">
                <a:solidFill>
                  <a:schemeClr val="bg1"/>
                </a:solidFill>
              </a:rPr>
              <a:t>– </a:t>
            </a:r>
            <a:r>
              <a:rPr lang="en-US" sz="1800" i="1" dirty="0">
                <a:solidFill>
                  <a:schemeClr val="bg1"/>
                </a:solidFill>
              </a:rPr>
              <a:t>Creating the </a:t>
            </a:r>
            <a:r>
              <a:rPr lang="en-US" sz="1800" i="1" dirty="0" smtClean="0">
                <a:solidFill>
                  <a:schemeClr val="bg1"/>
                </a:solidFill>
              </a:rPr>
              <a:t>body of a  </a:t>
            </a:r>
            <a:r>
              <a:rPr lang="en-US" sz="1800" i="1" dirty="0">
                <a:solidFill>
                  <a:schemeClr val="bg1"/>
                </a:solidFill>
              </a:rPr>
              <a:t>10-15 minute scientific presentation—Design/Methods; Data/Results; </a:t>
            </a:r>
            <a:r>
              <a:rPr lang="en-US" sz="1800" i="1" dirty="0" smtClean="0">
                <a:solidFill>
                  <a:schemeClr val="bg1"/>
                </a:solidFill>
              </a:rPr>
              <a:t>Conclusions</a:t>
            </a:r>
            <a:endParaRPr lang="en-US" sz="1800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4840" y="1765426"/>
            <a:ext cx="4789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Focus on how to structure a brief introduction that sets the stage for the rest of your talk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4544840" y="3500530"/>
            <a:ext cx="4789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Focus here is on the overall structure of the rest of the presentation</a:t>
            </a:r>
            <a:endParaRPr lang="en-US" sz="1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gray">
          <a:xfrm>
            <a:off x="291306" y="6234113"/>
            <a:ext cx="9015413" cy="7270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432" tIns="36916" rIns="91432" bIns="36916" anchor="ctr"/>
          <a:lstStyle/>
          <a:p>
            <a:pPr algn="ctr" defTabSz="966788"/>
            <a:r>
              <a:rPr lang="en-GB" sz="1800" dirty="0" smtClean="0">
                <a:latin typeface="Arial" charset="0"/>
                <a:cs typeface="Arial" charset="0"/>
              </a:rPr>
              <a:t>Note: the same patterns apply for a longer talk as well—there you expand the scope and/or apply the patterns to a succession of research questions</a:t>
            </a:r>
            <a:endParaRPr lang="en-GB" sz="18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599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96"/>
    </mc:Choice>
    <mc:Fallback xmlns="">
      <p:transition spd="slow" advTm="36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/>
      <p:bldP spid="7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7CED1-A2EE-4C5F-B86D-4888A3EC8621}" type="slidenum">
              <a:rPr lang="en-US"/>
              <a:pPr/>
              <a:t>3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3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37160"/>
            <a:ext cx="8719209" cy="914400"/>
          </a:xfrm>
        </p:spPr>
        <p:txBody>
          <a:bodyPr/>
          <a:lstStyle/>
          <a:p>
            <a:r>
              <a:rPr lang="en-US" dirty="0"/>
              <a:t>You need to place </a:t>
            </a:r>
            <a:r>
              <a:rPr lang="en-US" dirty="0" smtClean="0"/>
              <a:t>each group of statements </a:t>
            </a:r>
            <a:r>
              <a:rPr lang="en-US" dirty="0"/>
              <a:t>in your </a:t>
            </a:r>
            <a:r>
              <a:rPr lang="en-US" dirty="0" smtClean="0"/>
              <a:t>introduction </a:t>
            </a:r>
            <a:r>
              <a:rPr lang="en-US" dirty="0"/>
              <a:t>in its appropriate rhetorical buckets….</a:t>
            </a:r>
          </a:p>
        </p:txBody>
      </p:sp>
      <p:grpSp>
        <p:nvGrpSpPr>
          <p:cNvPr id="1136646" name="Group 6"/>
          <p:cNvGrpSpPr>
            <a:grpSpLocks/>
          </p:cNvGrpSpPr>
          <p:nvPr/>
        </p:nvGrpSpPr>
        <p:grpSpPr bwMode="auto">
          <a:xfrm>
            <a:off x="750888" y="1108075"/>
            <a:ext cx="1989137" cy="1482725"/>
            <a:chOff x="429" y="1031"/>
            <a:chExt cx="970" cy="788"/>
          </a:xfrm>
        </p:grpSpPr>
        <p:sp>
          <p:nvSpPr>
            <p:cNvPr id="1136644" name="AutoShape 4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6645" name="Freeform 5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6647" name="Group 7"/>
          <p:cNvGrpSpPr>
            <a:grpSpLocks/>
          </p:cNvGrpSpPr>
          <p:nvPr/>
        </p:nvGrpSpPr>
        <p:grpSpPr bwMode="auto">
          <a:xfrm>
            <a:off x="735013" y="2667000"/>
            <a:ext cx="1989137" cy="1482725"/>
            <a:chOff x="429" y="1031"/>
            <a:chExt cx="970" cy="788"/>
          </a:xfrm>
        </p:grpSpPr>
        <p:sp>
          <p:nvSpPr>
            <p:cNvPr id="1136648" name="AutoShape 8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6649" name="Freeform 9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CD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8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6650" name="Group 10"/>
          <p:cNvGrpSpPr>
            <a:grpSpLocks/>
          </p:cNvGrpSpPr>
          <p:nvPr/>
        </p:nvGrpSpPr>
        <p:grpSpPr bwMode="auto">
          <a:xfrm>
            <a:off x="750888" y="4194175"/>
            <a:ext cx="1989137" cy="1482725"/>
            <a:chOff x="429" y="1031"/>
            <a:chExt cx="970" cy="788"/>
          </a:xfrm>
        </p:grpSpPr>
        <p:sp>
          <p:nvSpPr>
            <p:cNvPr id="1136651" name="AutoShape 11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E1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7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6652" name="Freeform 12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3399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E1A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6653" name="Group 13"/>
          <p:cNvGrpSpPr>
            <a:grpSpLocks/>
          </p:cNvGrpSpPr>
          <p:nvPr/>
        </p:nvGrpSpPr>
        <p:grpSpPr bwMode="auto">
          <a:xfrm>
            <a:off x="735013" y="5732463"/>
            <a:ext cx="1989137" cy="1482725"/>
            <a:chOff x="429" y="1031"/>
            <a:chExt cx="970" cy="788"/>
          </a:xfrm>
        </p:grpSpPr>
        <p:sp>
          <p:nvSpPr>
            <p:cNvPr id="1136654" name="AutoShape 14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7D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36655" name="Freeform 15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3175" cap="flat" cmpd="sng">
              <a:solidFill>
                <a:srgbClr val="43828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sp>
        <p:nvSpPr>
          <p:cNvPr id="1136656" name="Text Box 16"/>
          <p:cNvSpPr txBox="1">
            <a:spLocks noChangeArrowheads="1"/>
          </p:cNvSpPr>
          <p:nvPr/>
        </p:nvSpPr>
        <p:spPr bwMode="auto">
          <a:xfrm>
            <a:off x="5214938" y="1647825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Statement 3</a:t>
            </a:r>
          </a:p>
        </p:txBody>
      </p:sp>
      <p:sp>
        <p:nvSpPr>
          <p:cNvPr id="1136657" name="Text Box 17"/>
          <p:cNvSpPr txBox="1">
            <a:spLocks noChangeArrowheads="1"/>
          </p:cNvSpPr>
          <p:nvPr/>
        </p:nvSpPr>
        <p:spPr bwMode="auto">
          <a:xfrm>
            <a:off x="5302251" y="3135313"/>
            <a:ext cx="1531937" cy="36933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  <a:extLst/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latin typeface="Arial Narrow" pitchFamily="34" charset="0"/>
              </a:rPr>
              <a:t>Statement 2</a:t>
            </a:r>
          </a:p>
        </p:txBody>
      </p:sp>
      <p:sp>
        <p:nvSpPr>
          <p:cNvPr id="1136658" name="Text Box 18"/>
          <p:cNvSpPr txBox="1">
            <a:spLocks noChangeArrowheads="1"/>
          </p:cNvSpPr>
          <p:nvPr/>
        </p:nvSpPr>
        <p:spPr bwMode="auto">
          <a:xfrm>
            <a:off x="5214938" y="4665663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Statement 1</a:t>
            </a:r>
          </a:p>
        </p:txBody>
      </p:sp>
      <p:sp>
        <p:nvSpPr>
          <p:cNvPr id="1136659" name="Text Box 19"/>
          <p:cNvSpPr txBox="1">
            <a:spLocks noChangeArrowheads="1"/>
          </p:cNvSpPr>
          <p:nvPr/>
        </p:nvSpPr>
        <p:spPr bwMode="auto">
          <a:xfrm>
            <a:off x="5214938" y="6364288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Statement 4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5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69"/>
    </mc:Choice>
    <mc:Fallback xmlns="">
      <p:transition spd="slow" advTm="21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4 -0.04405 C -0.20502 -0.21289 -0.3813 -0.38151 -0.45167 -0.448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36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47" y="-20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6828E-6 -0.01432 C -0.00298 -0.01302 -0.0114 -0.01215 -0.019 -0.01194 C -0.02693 -0.0115 -0.03272 -0.01063 -0.04131 -0.01042 C -0.04593 -0.00933 -0.04841 -0.00846 -0.05535 -0.00781 C -0.0575 -0.00738 -0.05898 -0.00651 -0.06443 -0.00651 C -0.11367 -0.00651 -0.16273 -0.00695 -0.21196 -0.00716 C -0.22056 -0.00716 -0.22865 -0.00738 -0.23708 -0.00738 C -0.26797 -0.0076 -0.29886 -0.00738 -0.32976 -0.0076 C -0.33769 -0.00781 -0.34975 -0.0102 -0.35322 -0.01129 C -0.35421 -0.0115 -0.35454 -0.01194 -0.35636 -0.01194 C -0.35916 -0.01215 -0.36263 -0.01215 -0.36561 -0.01215 C -0.37436 -0.01302 -0.38196 -0.01367 -0.38923 -0.01476 C -0.39419 -0.01606 -0.40509 -0.01715 -0.41269 -0.0178 C -0.41748 -0.0191 -0.42062 -0.01888 -0.42855 -0.0191 C -0.43566 -0.02018 -0.44342 -0.02083 -0.45003 -0.0217 C -0.44689 -0.02214 -0.44722 -0.02192 -0.44722 -0.02257 " pathEditMode="relative" rAng="0" ptsTypes="fffffffffffffffA">
                                      <p:cBhvr>
                                        <p:cTn id="14" dur="20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1" y="-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516E-6 -4.16667E-7 L -0.453 0.398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50" y="19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64 0.00152 L -0.45465 -0.037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36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08" y="-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36656" grpId="0"/>
      <p:bldP spid="1136657" grpId="0"/>
      <p:bldP spid="1136658" grpId="0"/>
      <p:bldP spid="11366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C8B1-049C-49C5-9131-746FD3B08F4A}" type="slidenum">
              <a:rPr lang="en-US"/>
              <a:pPr/>
              <a:t>4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3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what are the appropriate rhetorical buckets for an introduction?</a:t>
            </a:r>
          </a:p>
        </p:txBody>
      </p:sp>
      <p:grpSp>
        <p:nvGrpSpPr>
          <p:cNvPr id="1138691" name="Group 3"/>
          <p:cNvGrpSpPr>
            <a:grpSpLocks/>
          </p:cNvGrpSpPr>
          <p:nvPr/>
        </p:nvGrpSpPr>
        <p:grpSpPr bwMode="auto">
          <a:xfrm>
            <a:off x="750888" y="1108075"/>
            <a:ext cx="1989137" cy="1482725"/>
            <a:chOff x="429" y="1031"/>
            <a:chExt cx="970" cy="788"/>
          </a:xfrm>
        </p:grpSpPr>
        <p:sp>
          <p:nvSpPr>
            <p:cNvPr id="1138692" name="AutoShape 4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8693" name="Freeform 5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8694" name="Group 6"/>
          <p:cNvGrpSpPr>
            <a:grpSpLocks/>
          </p:cNvGrpSpPr>
          <p:nvPr/>
        </p:nvGrpSpPr>
        <p:grpSpPr bwMode="auto">
          <a:xfrm>
            <a:off x="735013" y="2667000"/>
            <a:ext cx="1989137" cy="1482725"/>
            <a:chOff x="429" y="1031"/>
            <a:chExt cx="970" cy="788"/>
          </a:xfrm>
        </p:grpSpPr>
        <p:sp>
          <p:nvSpPr>
            <p:cNvPr id="1138695" name="AutoShape 7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8696" name="Freeform 8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8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8697" name="Group 9"/>
          <p:cNvGrpSpPr>
            <a:grpSpLocks/>
          </p:cNvGrpSpPr>
          <p:nvPr/>
        </p:nvGrpSpPr>
        <p:grpSpPr bwMode="auto">
          <a:xfrm>
            <a:off x="736600" y="4194175"/>
            <a:ext cx="1989138" cy="1482725"/>
            <a:chOff x="429" y="1031"/>
            <a:chExt cx="970" cy="788"/>
          </a:xfrm>
        </p:grpSpPr>
        <p:sp>
          <p:nvSpPr>
            <p:cNvPr id="1138698" name="AutoShape 10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E1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7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8699" name="Freeform 11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3399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E1A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8700" name="Group 12"/>
          <p:cNvGrpSpPr>
            <a:grpSpLocks/>
          </p:cNvGrpSpPr>
          <p:nvPr/>
        </p:nvGrpSpPr>
        <p:grpSpPr bwMode="auto">
          <a:xfrm>
            <a:off x="736600" y="5689600"/>
            <a:ext cx="1989138" cy="1482725"/>
            <a:chOff x="429" y="1031"/>
            <a:chExt cx="970" cy="788"/>
          </a:xfrm>
        </p:grpSpPr>
        <p:sp>
          <p:nvSpPr>
            <p:cNvPr id="1138701" name="AutoShape 13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AF4F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38702" name="Freeform 14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3175" cap="flat" cmpd="sng">
              <a:solidFill>
                <a:srgbClr val="43828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sp>
        <p:nvSpPr>
          <p:cNvPr id="1138703" name="Text Box 15"/>
          <p:cNvSpPr txBox="1">
            <a:spLocks noChangeArrowheads="1"/>
          </p:cNvSpPr>
          <p:nvPr/>
        </p:nvSpPr>
        <p:spPr bwMode="auto">
          <a:xfrm>
            <a:off x="5214938" y="1647825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Question</a:t>
            </a:r>
          </a:p>
        </p:txBody>
      </p:sp>
      <p:sp>
        <p:nvSpPr>
          <p:cNvPr id="1138704" name="Text Box 16"/>
          <p:cNvSpPr txBox="1">
            <a:spLocks noChangeArrowheads="1"/>
          </p:cNvSpPr>
          <p:nvPr/>
        </p:nvSpPr>
        <p:spPr bwMode="auto">
          <a:xfrm>
            <a:off x="5214938" y="3135313"/>
            <a:ext cx="1633537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latin typeface="Arial Narrow" pitchFamily="34" charset="0"/>
              </a:rPr>
              <a:t>Complication</a:t>
            </a:r>
          </a:p>
        </p:txBody>
      </p:sp>
      <p:sp>
        <p:nvSpPr>
          <p:cNvPr id="1138705" name="Text Box 17"/>
          <p:cNvSpPr txBox="1">
            <a:spLocks noChangeArrowheads="1"/>
          </p:cNvSpPr>
          <p:nvPr/>
        </p:nvSpPr>
        <p:spPr bwMode="auto">
          <a:xfrm>
            <a:off x="5214938" y="4665663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Context</a:t>
            </a:r>
          </a:p>
        </p:txBody>
      </p:sp>
      <p:sp>
        <p:nvSpPr>
          <p:cNvPr id="1138706" name="Text Box 18"/>
          <p:cNvSpPr txBox="1">
            <a:spLocks noChangeArrowheads="1"/>
          </p:cNvSpPr>
          <p:nvPr/>
        </p:nvSpPr>
        <p:spPr bwMode="auto">
          <a:xfrm>
            <a:off x="5214938" y="6221413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Hypothesis</a:t>
            </a:r>
          </a:p>
        </p:txBody>
      </p:sp>
      <p:grpSp>
        <p:nvGrpSpPr>
          <p:cNvPr id="1138707" name="Group 19"/>
          <p:cNvGrpSpPr>
            <a:grpSpLocks/>
          </p:cNvGrpSpPr>
          <p:nvPr/>
        </p:nvGrpSpPr>
        <p:grpSpPr bwMode="auto">
          <a:xfrm>
            <a:off x="6881813" y="1131888"/>
            <a:ext cx="1989137" cy="1482725"/>
            <a:chOff x="429" y="1031"/>
            <a:chExt cx="970" cy="788"/>
          </a:xfrm>
        </p:grpSpPr>
        <p:sp>
          <p:nvSpPr>
            <p:cNvPr id="1138708" name="AutoShape 20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8709" name="Freeform 21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8710" name="Group 22"/>
          <p:cNvGrpSpPr>
            <a:grpSpLocks/>
          </p:cNvGrpSpPr>
          <p:nvPr/>
        </p:nvGrpSpPr>
        <p:grpSpPr bwMode="auto">
          <a:xfrm>
            <a:off x="6881813" y="2690813"/>
            <a:ext cx="1989137" cy="1482725"/>
            <a:chOff x="429" y="1031"/>
            <a:chExt cx="970" cy="788"/>
          </a:xfrm>
        </p:grpSpPr>
        <p:sp>
          <p:nvSpPr>
            <p:cNvPr id="1138711" name="AutoShape 23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8712" name="Freeform 24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8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8713" name="Group 25"/>
          <p:cNvGrpSpPr>
            <a:grpSpLocks/>
          </p:cNvGrpSpPr>
          <p:nvPr/>
        </p:nvGrpSpPr>
        <p:grpSpPr bwMode="auto">
          <a:xfrm>
            <a:off x="6881813" y="4217988"/>
            <a:ext cx="1989137" cy="1482725"/>
            <a:chOff x="429" y="1031"/>
            <a:chExt cx="970" cy="788"/>
          </a:xfrm>
        </p:grpSpPr>
        <p:sp>
          <p:nvSpPr>
            <p:cNvPr id="1138714" name="AutoShape 26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E1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7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38715" name="Freeform 27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3399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E1A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38716" name="Group 28"/>
          <p:cNvGrpSpPr>
            <a:grpSpLocks/>
          </p:cNvGrpSpPr>
          <p:nvPr/>
        </p:nvGrpSpPr>
        <p:grpSpPr bwMode="auto">
          <a:xfrm>
            <a:off x="6911975" y="5689600"/>
            <a:ext cx="1989138" cy="1482725"/>
            <a:chOff x="429" y="1031"/>
            <a:chExt cx="970" cy="788"/>
          </a:xfrm>
        </p:grpSpPr>
        <p:sp>
          <p:nvSpPr>
            <p:cNvPr id="1138717" name="AutoShape 29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AF4F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38718" name="Freeform 30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3175" cap="flat" cmpd="sng">
              <a:solidFill>
                <a:srgbClr val="43828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sp>
        <p:nvSpPr>
          <p:cNvPr id="1138719" name="Text Box 31"/>
          <p:cNvSpPr txBox="1">
            <a:spLocks noChangeArrowheads="1"/>
          </p:cNvSpPr>
          <p:nvPr/>
        </p:nvSpPr>
        <p:spPr bwMode="auto">
          <a:xfrm>
            <a:off x="7621588" y="1566863"/>
            <a:ext cx="508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chemeClr val="bg2"/>
                </a:solidFill>
                <a:latin typeface="Arial Black" pitchFamily="34" charset="0"/>
              </a:rPr>
              <a:t>C</a:t>
            </a:r>
          </a:p>
        </p:txBody>
      </p:sp>
      <p:sp>
        <p:nvSpPr>
          <p:cNvPr id="1138720" name="Text Box 32"/>
          <p:cNvSpPr txBox="1">
            <a:spLocks noChangeArrowheads="1"/>
          </p:cNvSpPr>
          <p:nvPr/>
        </p:nvSpPr>
        <p:spPr bwMode="auto">
          <a:xfrm>
            <a:off x="7621588" y="3155950"/>
            <a:ext cx="508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latin typeface="Arial Black" pitchFamily="34" charset="0"/>
              </a:rPr>
              <a:t>C</a:t>
            </a:r>
          </a:p>
        </p:txBody>
      </p:sp>
      <p:sp>
        <p:nvSpPr>
          <p:cNvPr id="1138721" name="Text Box 33"/>
          <p:cNvSpPr txBox="1">
            <a:spLocks noChangeArrowheads="1"/>
          </p:cNvSpPr>
          <p:nvPr/>
        </p:nvSpPr>
        <p:spPr bwMode="auto">
          <a:xfrm>
            <a:off x="7621588" y="4724400"/>
            <a:ext cx="508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chemeClr val="bg2"/>
                </a:solidFill>
                <a:latin typeface="Arial Black" pitchFamily="34" charset="0"/>
              </a:rPr>
              <a:t>Q</a:t>
            </a:r>
          </a:p>
        </p:txBody>
      </p:sp>
      <p:sp>
        <p:nvSpPr>
          <p:cNvPr id="1138722" name="Text Box 34"/>
          <p:cNvSpPr txBox="1">
            <a:spLocks noChangeArrowheads="1"/>
          </p:cNvSpPr>
          <p:nvPr/>
        </p:nvSpPr>
        <p:spPr bwMode="auto">
          <a:xfrm>
            <a:off x="7623175" y="6142038"/>
            <a:ext cx="508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chemeClr val="bg2"/>
                </a:solidFill>
                <a:latin typeface="Arial Black" pitchFamily="34" charset="0"/>
              </a:rPr>
              <a:t>H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533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69"/>
    </mc:Choice>
    <mc:Fallback xmlns="">
      <p:transition spd="slow" advTm="33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4 -0.04405 C -0.20188 -0.21289 -0.37502 -0.38151 -0.44407 -0.448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38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67" y="-20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6645E-6 -1.59722E-6 C -0.00314 0.00412 -0.01156 0.00673 -0.01933 0.00738 C -0.02742 0.00868 -0.0332 0.0115 -0.04196 0.01215 C -0.04659 0.01541 -0.04906 0.01823 -0.056 0.0204 C -0.05815 0.0217 -0.05964 0.02452 -0.06525 0.02452 C -0.11498 0.02452 -0.16454 0.02301 -0.21427 0.02235 C -0.22303 0.02235 -0.23112 0.0217 -0.23971 0.0217 C -0.27094 0.02083 -0.30216 0.0217 -0.33339 0.02083 C -0.34132 0.0204 -0.35354 0.01281 -0.35701 0.00955 C -0.358 0.00868 -0.35833 0.00738 -0.36015 0.00738 C -0.36296 0.00673 -0.36643 0.00673 -0.36957 0.00673 C -0.37832 0.00412 -0.38609 0.00195 -0.39352 -0.0013 C -0.39848 -0.00542 -0.40938 -0.00868 -0.41698 -0.01085 C -0.42194 -0.01497 -0.42508 -0.0141 -0.43317 -0.01497 C -0.44027 -0.01823 -0.4482 -0.0204 -0.45465 -0.023 C -0.45167 -0.0243 -0.452 -0.02365 -0.452 -0.02539 " pathEditMode="relative" rAng="0" ptsTypes="fffffffffffffffA">
                                      <p:cBhvr>
                                        <p:cTn id="14" dur="2000" fill="hold"/>
                                        <p:tgtEl>
                                          <p:spTgt spid="1138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33" y="-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516E-6 -4.16667E-7 L -0.45448 0.393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38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33" y="196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64 0.00152 L -0.44407 -0.039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38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80" y="-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38703" grpId="0"/>
      <p:bldP spid="1138704" grpId="0"/>
      <p:bldP spid="1138705" grpId="0"/>
      <p:bldP spid="1138706" grpId="0"/>
      <p:bldP spid="1138719" grpId="0"/>
      <p:bldP spid="1138720" grpId="0"/>
      <p:bldP spid="1138721" grpId="0"/>
      <p:bldP spid="11387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941D3-D119-48AA-A3BF-5DA96EC92618}" type="slidenum">
              <a:rPr lang="en-US"/>
              <a:pPr/>
              <a:t>5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07963"/>
            <a:ext cx="8809519" cy="828675"/>
          </a:xfrm>
          <a:noFill/>
        </p:spPr>
        <p:txBody>
          <a:bodyPr/>
          <a:lstStyle/>
          <a:p>
            <a:r>
              <a:rPr lang="en-US" dirty="0"/>
              <a:t>A good introduction for a 10-15 minute presentation puts science problem in its appropriate buckets -- the CCQH pattern</a:t>
            </a:r>
          </a:p>
        </p:txBody>
      </p:sp>
      <p:sp>
        <p:nvSpPr>
          <p:cNvPr id="731142" name="Text Box 6"/>
          <p:cNvSpPr txBox="1">
            <a:spLocks noChangeArrowheads="1"/>
          </p:cNvSpPr>
          <p:nvPr/>
        </p:nvSpPr>
        <p:spPr bwMode="blackWhite">
          <a:xfrm>
            <a:off x="1517650" y="1711325"/>
            <a:ext cx="8083550" cy="65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800" dirty="0">
                <a:solidFill>
                  <a:schemeClr val="bg2"/>
                </a:solidFill>
                <a:latin typeface="Arial" charset="0"/>
              </a:rPr>
              <a:t>points to a </a:t>
            </a:r>
            <a:r>
              <a:rPr lang="en-US" sz="1800" u="sng" dirty="0">
                <a:solidFill>
                  <a:schemeClr val="bg2"/>
                </a:solidFill>
                <a:latin typeface="Arial" charset="0"/>
              </a:rPr>
              <a:t>context</a:t>
            </a:r>
            <a:r>
              <a:rPr lang="en-US" sz="1800" dirty="0">
                <a:solidFill>
                  <a:schemeClr val="bg2"/>
                </a:solidFill>
                <a:latin typeface="Arial" charset="0"/>
              </a:rPr>
              <a:t> your audience understands and accepts; no dispute about the context, a given</a:t>
            </a:r>
            <a:endParaRPr lang="en-US" sz="1800" b="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31143" name="AutoShape 7"/>
          <p:cNvSpPr>
            <a:spLocks noChangeArrowheads="1"/>
          </p:cNvSpPr>
          <p:nvPr/>
        </p:nvSpPr>
        <p:spPr bwMode="auto">
          <a:xfrm>
            <a:off x="406400" y="1436688"/>
            <a:ext cx="981075" cy="9239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1C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ctr" defTabSz="966788"/>
            <a:r>
              <a:rPr lang="en-US" sz="4200" dirty="0">
                <a:solidFill>
                  <a:schemeClr val="bg2"/>
                </a:solidFill>
                <a:latin typeface="Arial" charset="0"/>
              </a:rPr>
              <a:t>C</a:t>
            </a:r>
          </a:p>
        </p:txBody>
      </p:sp>
      <p:sp>
        <p:nvSpPr>
          <p:cNvPr id="731145" name="AutoShape 9"/>
          <p:cNvSpPr>
            <a:spLocks noChangeArrowheads="1"/>
          </p:cNvSpPr>
          <p:nvPr/>
        </p:nvSpPr>
        <p:spPr bwMode="auto">
          <a:xfrm>
            <a:off x="406400" y="2940050"/>
            <a:ext cx="981075" cy="9239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  <a:extLst/>
        </p:spPr>
        <p:txBody>
          <a:bodyPr lIns="96653" tIns="48326" rIns="96653" bIns="48326" anchor="ctr"/>
          <a:lstStyle/>
          <a:p>
            <a:pPr algn="ctr" defTabSz="966788"/>
            <a:r>
              <a:rPr lang="en-US" sz="4200" dirty="0">
                <a:solidFill>
                  <a:schemeClr val="tx1"/>
                </a:solidFill>
                <a:latin typeface="Arial" charset="0"/>
              </a:rPr>
              <a:t>C</a:t>
            </a:r>
          </a:p>
        </p:txBody>
      </p:sp>
      <p:sp>
        <p:nvSpPr>
          <p:cNvPr id="731146" name="Text Box 10"/>
          <p:cNvSpPr txBox="1">
            <a:spLocks noChangeArrowheads="1"/>
          </p:cNvSpPr>
          <p:nvPr/>
        </p:nvSpPr>
        <p:spPr bwMode="blackWhite">
          <a:xfrm>
            <a:off x="1517650" y="2746375"/>
            <a:ext cx="8083550" cy="120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800" dirty="0">
                <a:solidFill>
                  <a:schemeClr val="bg2"/>
                </a:solidFill>
                <a:latin typeface="Arial" charset="0"/>
              </a:rPr>
              <a:t>explains </a:t>
            </a:r>
            <a:r>
              <a:rPr lang="en-US" sz="1800" u="sng" dirty="0">
                <a:solidFill>
                  <a:schemeClr val="bg2"/>
                </a:solidFill>
                <a:latin typeface="Arial" charset="0"/>
              </a:rPr>
              <a:t>complications</a:t>
            </a:r>
            <a:r>
              <a:rPr lang="en-US" sz="1800" dirty="0">
                <a:solidFill>
                  <a:schemeClr val="bg2"/>
                </a:solidFill>
                <a:latin typeface="Arial" charset="0"/>
              </a:rPr>
              <a:t> that raise a compelling question; a state of uncertainty, of the unresolved, the unknown; sometimes framed as set of alternative explanations or an area where knowledge is incomplete or causes are poorly understood</a:t>
            </a:r>
          </a:p>
        </p:txBody>
      </p:sp>
      <p:sp>
        <p:nvSpPr>
          <p:cNvPr id="731148" name="AutoShape 12"/>
          <p:cNvSpPr>
            <a:spLocks noChangeArrowheads="1"/>
          </p:cNvSpPr>
          <p:nvPr/>
        </p:nvSpPr>
        <p:spPr bwMode="auto">
          <a:xfrm>
            <a:off x="406400" y="4471988"/>
            <a:ext cx="981075" cy="9239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0E1A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7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ctr" defTabSz="966788">
              <a:spcBef>
                <a:spcPct val="50000"/>
              </a:spcBef>
            </a:pPr>
            <a:r>
              <a:rPr lang="en-US" sz="4200" dirty="0">
                <a:solidFill>
                  <a:schemeClr val="bg2"/>
                </a:solidFill>
                <a:latin typeface="Arial" charset="0"/>
              </a:rPr>
              <a:t>Q</a:t>
            </a:r>
          </a:p>
        </p:txBody>
      </p:sp>
      <p:sp>
        <p:nvSpPr>
          <p:cNvPr id="731149" name="Text Box 13"/>
          <p:cNvSpPr txBox="1">
            <a:spLocks noChangeArrowheads="1"/>
          </p:cNvSpPr>
          <p:nvPr/>
        </p:nvSpPr>
        <p:spPr bwMode="blackWhite">
          <a:xfrm>
            <a:off x="1517650" y="4640263"/>
            <a:ext cx="8083550" cy="65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800" dirty="0">
                <a:solidFill>
                  <a:schemeClr val="bg2"/>
                </a:solidFill>
                <a:latin typeface="Arial" charset="0"/>
              </a:rPr>
              <a:t>raises (or implies) the compelling research/science </a:t>
            </a:r>
            <a:r>
              <a:rPr lang="en-US" sz="1800" u="sng" dirty="0">
                <a:solidFill>
                  <a:schemeClr val="bg2"/>
                </a:solidFill>
                <a:latin typeface="Arial" charset="0"/>
              </a:rPr>
              <a:t>question that addresses the complication</a:t>
            </a:r>
          </a:p>
        </p:txBody>
      </p:sp>
      <p:sp>
        <p:nvSpPr>
          <p:cNvPr id="731151" name="Rectangle 15"/>
          <p:cNvSpPr>
            <a:spLocks noChangeArrowheads="1"/>
          </p:cNvSpPr>
          <p:nvPr/>
        </p:nvSpPr>
        <p:spPr bwMode="auto">
          <a:xfrm rot="10800000">
            <a:off x="406400" y="5989638"/>
            <a:ext cx="981075" cy="923925"/>
          </a:xfrm>
          <a:prstGeom prst="trapezoid">
            <a:avLst/>
          </a:prstGeom>
          <a:solidFill>
            <a:srgbClr val="9AF4F6"/>
          </a:solidFill>
          <a:ln>
            <a:noFill/>
          </a:ln>
          <a:effectLst/>
        </p:spPr>
        <p:txBody>
          <a:bodyPr lIns="96653" tIns="48326" rIns="96653" bIns="48326" anchor="ctr"/>
          <a:lstStyle/>
          <a:p>
            <a:pPr algn="ctr" defTabSz="966788">
              <a:spcBef>
                <a:spcPct val="50000"/>
              </a:spcBef>
            </a:pPr>
            <a:r>
              <a:rPr lang="en-US" sz="4200" dirty="0" smtClean="0">
                <a:solidFill>
                  <a:schemeClr val="bg2"/>
                </a:solidFill>
                <a:latin typeface="Arial" charset="0"/>
              </a:rPr>
              <a:t>H</a:t>
            </a:r>
            <a:endParaRPr lang="en-US" sz="42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31152" name="Text Box 16"/>
          <p:cNvSpPr txBox="1">
            <a:spLocks noChangeArrowheads="1"/>
          </p:cNvSpPr>
          <p:nvPr/>
        </p:nvSpPr>
        <p:spPr bwMode="blackWhite">
          <a:xfrm>
            <a:off x="1517650" y="6108700"/>
            <a:ext cx="8083550" cy="65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800" dirty="0">
                <a:solidFill>
                  <a:schemeClr val="bg2"/>
                </a:solidFill>
                <a:latin typeface="Arial" charset="0"/>
              </a:rPr>
              <a:t>offers a clear </a:t>
            </a:r>
            <a:r>
              <a:rPr lang="en-US" sz="1800" u="sng" dirty="0">
                <a:solidFill>
                  <a:schemeClr val="bg2"/>
                </a:solidFill>
                <a:latin typeface="Arial" charset="0"/>
              </a:rPr>
              <a:t>testable hypothesis </a:t>
            </a:r>
            <a:r>
              <a:rPr lang="en-US" sz="1800" dirty="0">
                <a:solidFill>
                  <a:schemeClr val="bg2"/>
                </a:solidFill>
                <a:latin typeface="Arial" charset="0"/>
              </a:rPr>
              <a:t>that, when researched and analyzed, will advance knowledge and understanding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521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49"/>
    </mc:Choice>
    <mc:Fallback xmlns="">
      <p:transition spd="slow" advTm="59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3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3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3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31142" grpId="0"/>
      <p:bldP spid="731143" grpId="0" animBg="1"/>
      <p:bldP spid="731145" grpId="0" animBg="1"/>
      <p:bldP spid="731146" grpId="0"/>
      <p:bldP spid="731148" grpId="0" animBg="1"/>
      <p:bldP spid="731149" grpId="0"/>
      <p:bldP spid="731151" grpId="0" animBg="1"/>
      <p:bldP spid="731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D4CF6-41AD-420E-B1BF-2F6A4C5498A0}" type="slidenum">
              <a:rPr lang="en-US"/>
              <a:pPr/>
              <a:t>6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3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92100"/>
            <a:ext cx="9374187" cy="747713"/>
          </a:xfrm>
        </p:spPr>
        <p:txBody>
          <a:bodyPr/>
          <a:lstStyle/>
          <a:p>
            <a:r>
              <a:rPr lang="en-US" dirty="0" smtClean="0"/>
              <a:t>And the introductory rhetorical pattern is like a funnel – moving from the big/general to the narrow focus of the hypothesis</a:t>
            </a:r>
            <a:endParaRPr lang="en-US" dirty="0"/>
          </a:p>
        </p:txBody>
      </p:sp>
      <p:sp>
        <p:nvSpPr>
          <p:cNvPr id="1136644" name="Line 21"/>
          <p:cNvSpPr>
            <a:spLocks noChangeShapeType="1"/>
          </p:cNvSpPr>
          <p:nvPr/>
        </p:nvSpPr>
        <p:spPr bwMode="auto">
          <a:xfrm flipH="1">
            <a:off x="2627314" y="2496563"/>
            <a:ext cx="654050" cy="2852737"/>
          </a:xfrm>
          <a:prstGeom prst="line">
            <a:avLst/>
          </a:prstGeom>
          <a:noFill/>
          <a:ln w="12700" cap="rnd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45" name="Line 22"/>
          <p:cNvSpPr>
            <a:spLocks noChangeShapeType="1"/>
          </p:cNvSpPr>
          <p:nvPr/>
        </p:nvSpPr>
        <p:spPr bwMode="auto">
          <a:xfrm>
            <a:off x="2193926" y="2537838"/>
            <a:ext cx="0" cy="2747962"/>
          </a:xfrm>
          <a:prstGeom prst="line">
            <a:avLst/>
          </a:prstGeom>
          <a:noFill/>
          <a:ln w="12700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46" name="Line 23"/>
          <p:cNvSpPr>
            <a:spLocks noChangeShapeType="1"/>
          </p:cNvSpPr>
          <p:nvPr/>
        </p:nvSpPr>
        <p:spPr bwMode="auto">
          <a:xfrm>
            <a:off x="1104901" y="2496563"/>
            <a:ext cx="636588" cy="2843212"/>
          </a:xfrm>
          <a:prstGeom prst="line">
            <a:avLst/>
          </a:prstGeom>
          <a:noFill/>
          <a:ln w="12700" cap="rnd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47" name="Oval 25"/>
          <p:cNvSpPr>
            <a:spLocks noChangeArrowheads="1"/>
          </p:cNvSpPr>
          <p:nvPr/>
        </p:nvSpPr>
        <p:spPr bwMode="auto">
          <a:xfrm>
            <a:off x="209551" y="1801238"/>
            <a:ext cx="3919538" cy="78263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1753" name="Oval 26"/>
          <p:cNvSpPr>
            <a:spLocks noChangeArrowheads="1"/>
          </p:cNvSpPr>
          <p:nvPr/>
        </p:nvSpPr>
        <p:spPr bwMode="gray">
          <a:xfrm>
            <a:off x="233364" y="1707575"/>
            <a:ext cx="3919537" cy="782638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1225"/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Context</a:t>
            </a:r>
          </a:p>
        </p:txBody>
      </p:sp>
      <p:sp>
        <p:nvSpPr>
          <p:cNvPr id="1136651" name="Line 29"/>
          <p:cNvSpPr>
            <a:spLocks noChangeShapeType="1"/>
          </p:cNvSpPr>
          <p:nvPr/>
        </p:nvSpPr>
        <p:spPr bwMode="auto">
          <a:xfrm>
            <a:off x="233364" y="2167950"/>
            <a:ext cx="1031875" cy="29845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52" name="Line 30"/>
          <p:cNvSpPr>
            <a:spLocks noChangeShapeType="1"/>
          </p:cNvSpPr>
          <p:nvPr/>
        </p:nvSpPr>
        <p:spPr bwMode="auto">
          <a:xfrm flipH="1">
            <a:off x="3128964" y="2167950"/>
            <a:ext cx="1023937" cy="301942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en-US" dirty="0"/>
          </a:p>
        </p:txBody>
      </p:sp>
      <p:sp>
        <p:nvSpPr>
          <p:cNvPr id="1136653" name="Oval 32"/>
          <p:cNvSpPr>
            <a:spLocks noChangeArrowheads="1"/>
          </p:cNvSpPr>
          <p:nvPr/>
        </p:nvSpPr>
        <p:spPr bwMode="auto">
          <a:xfrm>
            <a:off x="566739" y="2928363"/>
            <a:ext cx="3246437" cy="65881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136654" name="Oval 33"/>
          <p:cNvSpPr>
            <a:spLocks noChangeArrowheads="1"/>
          </p:cNvSpPr>
          <p:nvPr/>
        </p:nvSpPr>
        <p:spPr bwMode="gray">
          <a:xfrm>
            <a:off x="585789" y="2852163"/>
            <a:ext cx="3248025" cy="658812"/>
          </a:xfrm>
          <a:prstGeom prst="ellipse">
            <a:avLst/>
          </a:prstGeom>
          <a:solidFill>
            <a:srgbClr val="FFCD00"/>
          </a:solidFill>
          <a:ln w="9525">
            <a:solidFill>
              <a:srgbClr val="FFC000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1225"/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Complication</a:t>
            </a:r>
          </a:p>
        </p:txBody>
      </p:sp>
      <p:sp>
        <p:nvSpPr>
          <p:cNvPr id="1136655" name="Oval 35"/>
          <p:cNvSpPr>
            <a:spLocks noChangeArrowheads="1"/>
          </p:cNvSpPr>
          <p:nvPr/>
        </p:nvSpPr>
        <p:spPr bwMode="ltGray">
          <a:xfrm>
            <a:off x="1260476" y="4841300"/>
            <a:ext cx="1885950" cy="5381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1761" name="Oval 36"/>
          <p:cNvSpPr>
            <a:spLocks noChangeArrowheads="1"/>
          </p:cNvSpPr>
          <p:nvPr/>
        </p:nvSpPr>
        <p:spPr bwMode="auto">
          <a:xfrm>
            <a:off x="1273176" y="4833363"/>
            <a:ext cx="1884363" cy="485775"/>
          </a:xfrm>
          <a:prstGeom prst="ellipse">
            <a:avLst/>
          </a:prstGeom>
          <a:solidFill>
            <a:srgbClr val="9AF4F6"/>
          </a:solidFill>
          <a:ln>
            <a:solidFill>
              <a:srgbClr val="00B0F0"/>
            </a:solidFill>
          </a:ln>
        </p:spPr>
        <p:txBody>
          <a:bodyPr wrap="none" anchor="ctr"/>
          <a:lstStyle/>
          <a:p>
            <a:pPr algn="ctr" defTabSz="911225"/>
            <a:r>
              <a:rPr lang="en-US" sz="2000" dirty="0">
                <a:solidFill>
                  <a:schemeClr val="bg2"/>
                </a:solidFill>
                <a:latin typeface="Arial" charset="0"/>
                <a:cs typeface="Arial" charset="0"/>
              </a:rPr>
              <a:t>Hypothesis</a:t>
            </a:r>
          </a:p>
        </p:txBody>
      </p:sp>
      <p:sp>
        <p:nvSpPr>
          <p:cNvPr id="1136657" name="Oval 38"/>
          <p:cNvSpPr>
            <a:spLocks noChangeArrowheads="1"/>
          </p:cNvSpPr>
          <p:nvPr/>
        </p:nvSpPr>
        <p:spPr bwMode="auto">
          <a:xfrm>
            <a:off x="928689" y="3923725"/>
            <a:ext cx="2530475" cy="5873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865188"/>
            <a:endParaRPr lang="en-US" sz="20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1763" name="Oval 39"/>
          <p:cNvSpPr>
            <a:spLocks noChangeArrowheads="1"/>
          </p:cNvSpPr>
          <p:nvPr/>
        </p:nvSpPr>
        <p:spPr bwMode="auto">
          <a:xfrm>
            <a:off x="944564" y="3844350"/>
            <a:ext cx="2528887" cy="587375"/>
          </a:xfrm>
          <a:prstGeom prst="ellipse">
            <a:avLst/>
          </a:prstGeom>
          <a:solidFill>
            <a:srgbClr val="C0E1A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1225"/>
            <a:r>
              <a:rPr lang="en-US" sz="2000" dirty="0">
                <a:solidFill>
                  <a:schemeClr val="tx1"/>
                </a:solidFill>
                <a:latin typeface="Arial" charset="0"/>
                <a:cs typeface="Arial" charset="0"/>
              </a:rPr>
              <a:t>Question</a:t>
            </a:r>
          </a:p>
        </p:txBody>
      </p:sp>
      <p:grpSp>
        <p:nvGrpSpPr>
          <p:cNvPr id="1136674" name="Group 34"/>
          <p:cNvGrpSpPr>
            <a:grpSpLocks/>
          </p:cNvGrpSpPr>
          <p:nvPr/>
        </p:nvGrpSpPr>
        <p:grpSpPr bwMode="auto">
          <a:xfrm>
            <a:off x="4273551" y="1912363"/>
            <a:ext cx="4946650" cy="485775"/>
            <a:chOff x="2620" y="1041"/>
            <a:chExt cx="3116" cy="306"/>
          </a:xfrm>
        </p:grpSpPr>
        <p:sp>
          <p:nvSpPr>
            <p:cNvPr id="31779" name="AutoShape 15"/>
            <p:cNvSpPr>
              <a:spLocks noChangeArrowheads="1"/>
            </p:cNvSpPr>
            <p:nvPr/>
          </p:nvSpPr>
          <p:spPr bwMode="auto">
            <a:xfrm>
              <a:off x="2620" y="1055"/>
              <a:ext cx="586" cy="287"/>
            </a:xfrm>
            <a:prstGeom prst="rightArrow">
              <a:avLst>
                <a:gd name="adj1" fmla="val 50000"/>
                <a:gd name="adj2" fmla="val 50242"/>
              </a:avLst>
            </a:prstGeom>
            <a:solidFill>
              <a:srgbClr val="FF3300"/>
            </a:solidFill>
            <a:ln w="12700" algn="ctr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1225"/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6661" name="Rectangle 31"/>
            <p:cNvSpPr>
              <a:spLocks noChangeArrowheads="1"/>
            </p:cNvSpPr>
            <p:nvPr/>
          </p:nvSpPr>
          <p:spPr bwMode="auto">
            <a:xfrm>
              <a:off x="3197" y="1041"/>
              <a:ext cx="2539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Context gives the big picture</a:t>
              </a:r>
            </a:p>
          </p:txBody>
        </p:sp>
      </p:grpSp>
      <p:grpSp>
        <p:nvGrpSpPr>
          <p:cNvPr id="1136679" name="Group 39"/>
          <p:cNvGrpSpPr>
            <a:grpSpLocks/>
          </p:cNvGrpSpPr>
          <p:nvPr/>
        </p:nvGrpSpPr>
        <p:grpSpPr bwMode="auto">
          <a:xfrm>
            <a:off x="3568701" y="3864988"/>
            <a:ext cx="5729288" cy="785812"/>
            <a:chOff x="2176" y="2271"/>
            <a:chExt cx="3609" cy="495"/>
          </a:xfrm>
        </p:grpSpPr>
        <p:sp>
          <p:nvSpPr>
            <p:cNvPr id="31777" name="AutoShape 12"/>
            <p:cNvSpPr>
              <a:spLocks noChangeArrowheads="1"/>
            </p:cNvSpPr>
            <p:nvPr/>
          </p:nvSpPr>
          <p:spPr bwMode="auto">
            <a:xfrm>
              <a:off x="2176" y="2338"/>
              <a:ext cx="623" cy="287"/>
            </a:xfrm>
            <a:prstGeom prst="rightArrow">
              <a:avLst>
                <a:gd name="adj1" fmla="val 50000"/>
                <a:gd name="adj2" fmla="val 53414"/>
              </a:avLst>
            </a:prstGeom>
            <a:solidFill>
              <a:srgbClr val="C0E1A9"/>
            </a:solidFill>
            <a:ln w="12700" algn="ctr">
              <a:solidFill>
                <a:srgbClr val="C0E1A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1225"/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6664" name="Rectangle 32"/>
            <p:cNvSpPr>
              <a:spLocks noChangeArrowheads="1"/>
            </p:cNvSpPr>
            <p:nvPr/>
          </p:nvSpPr>
          <p:spPr bwMode="auto">
            <a:xfrm>
              <a:off x="2768" y="2271"/>
              <a:ext cx="3017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	The Question raised by the complication should be  answerable in a way that will resolve the complication</a:t>
              </a:r>
            </a:p>
            <a:p>
              <a:pPr marL="161925" lvl="1" indent="-52388" algn="l" defTabSz="865188" eaLnBrk="0" hangingPunct="0">
                <a:spcBef>
                  <a:spcPct val="15000"/>
                </a:spcBef>
              </a:pPr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36677" name="Group 37"/>
          <p:cNvGrpSpPr>
            <a:grpSpLocks/>
          </p:cNvGrpSpPr>
          <p:nvPr/>
        </p:nvGrpSpPr>
        <p:grpSpPr bwMode="auto">
          <a:xfrm>
            <a:off x="3290889" y="4841300"/>
            <a:ext cx="5321300" cy="552450"/>
            <a:chOff x="2001" y="2886"/>
            <a:chExt cx="3352" cy="348"/>
          </a:xfrm>
        </p:grpSpPr>
        <p:sp>
          <p:nvSpPr>
            <p:cNvPr id="31775" name="AutoShape 13"/>
            <p:cNvSpPr>
              <a:spLocks noChangeArrowheads="1"/>
            </p:cNvSpPr>
            <p:nvPr/>
          </p:nvSpPr>
          <p:spPr bwMode="auto">
            <a:xfrm>
              <a:off x="2001" y="2914"/>
              <a:ext cx="586" cy="286"/>
            </a:xfrm>
            <a:prstGeom prst="rightArrow">
              <a:avLst>
                <a:gd name="adj1" fmla="val 50000"/>
                <a:gd name="adj2" fmla="val 50247"/>
              </a:avLst>
            </a:prstGeom>
            <a:solidFill>
              <a:srgbClr val="9AF4F6"/>
            </a:solidFill>
            <a:ln w="12700" algn="ctr">
              <a:solidFill>
                <a:srgbClr val="9AF4F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defTabSz="911225"/>
              <a:endParaRPr lang="en-US" sz="16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36667" name="Rectangle 33"/>
            <p:cNvSpPr>
              <a:spLocks noChangeArrowheads="1"/>
            </p:cNvSpPr>
            <p:nvPr/>
          </p:nvSpPr>
          <p:spPr bwMode="auto">
            <a:xfrm>
              <a:off x="2488" y="2886"/>
              <a:ext cx="2865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	The Hypothesis focuses not only the work itself but the presentation </a:t>
              </a:r>
            </a:p>
          </p:txBody>
        </p:sp>
      </p:grpSp>
      <p:grpSp>
        <p:nvGrpSpPr>
          <p:cNvPr id="1136678" name="Group 38"/>
          <p:cNvGrpSpPr>
            <a:grpSpLocks/>
          </p:cNvGrpSpPr>
          <p:nvPr/>
        </p:nvGrpSpPr>
        <p:grpSpPr bwMode="auto">
          <a:xfrm>
            <a:off x="3983039" y="2910900"/>
            <a:ext cx="5430837" cy="719138"/>
            <a:chOff x="2437" y="1670"/>
            <a:chExt cx="3421" cy="453"/>
          </a:xfrm>
        </p:grpSpPr>
        <p:sp>
          <p:nvSpPr>
            <p:cNvPr id="1136672" name="AutoShape 14"/>
            <p:cNvSpPr>
              <a:spLocks noChangeArrowheads="1"/>
            </p:cNvSpPr>
            <p:nvPr/>
          </p:nvSpPr>
          <p:spPr bwMode="auto">
            <a:xfrm>
              <a:off x="2437" y="1699"/>
              <a:ext cx="586" cy="287"/>
            </a:xfrm>
            <a:prstGeom prst="rightArrow">
              <a:avLst>
                <a:gd name="adj1" fmla="val 50000"/>
                <a:gd name="adj2" fmla="val 50317"/>
              </a:avLst>
            </a:prstGeom>
            <a:solidFill>
              <a:srgbClr val="FFC000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defTabSz="911225"/>
              <a:endParaRPr lang="en-US" sz="1600" dirty="0">
                <a:solidFill>
                  <a:schemeClr val="bg2"/>
                </a:solidFill>
                <a:cs typeface="Arial" charset="0"/>
              </a:endParaRPr>
            </a:p>
          </p:txBody>
        </p:sp>
        <p:sp>
          <p:nvSpPr>
            <p:cNvPr id="1136673" name="Rectangle 35"/>
            <p:cNvSpPr>
              <a:spLocks noChangeArrowheads="1"/>
            </p:cNvSpPr>
            <p:nvPr/>
          </p:nvSpPr>
          <p:spPr bwMode="auto">
            <a:xfrm>
              <a:off x="2977" y="1670"/>
              <a:ext cx="2881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6400" tIns="43200" rIns="86400" bIns="43200"/>
            <a:lstStyle/>
            <a:p>
              <a:pPr marL="161925" lvl="1" indent="-52388" algn="l" defTabSz="865188" eaLnBrk="0" hangingPunct="0">
                <a:spcBef>
                  <a:spcPct val="15000"/>
                </a:spcBef>
                <a:spcAft>
                  <a:spcPct val="50000"/>
                </a:spcAft>
              </a:pPr>
              <a:r>
                <a:rPr lang="en-US" sz="1600" dirty="0">
                  <a:solidFill>
                    <a:schemeClr val="bg2"/>
                  </a:solidFill>
                  <a:latin typeface="Arial" charset="0"/>
                  <a:cs typeface="Arial" charset="0"/>
                </a:rPr>
                <a:t>	Complication tells us what’s unknown or uncertain about the issues raised by the context</a:t>
              </a:r>
            </a:p>
          </p:txBody>
        </p:sp>
      </p:grp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579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909"/>
    </mc:Choice>
    <mc:Fallback>
      <p:transition spd="slow" advTm="73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49057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658" y="1683327"/>
            <a:ext cx="8908195" cy="3495357"/>
          </a:xfrm>
        </p:spPr>
        <p:txBody>
          <a:bodyPr/>
          <a:lstStyle/>
          <a:p>
            <a:r>
              <a:rPr lang="en-US" dirty="0" smtClean="0"/>
              <a:t>Let’s look at an example on how to structure an introduction.</a:t>
            </a:r>
            <a:br>
              <a:rPr lang="en-US" dirty="0" smtClean="0"/>
            </a:br>
            <a:r>
              <a:rPr lang="en-US" dirty="0" smtClean="0"/>
              <a:t>The example is based on a paper entitled: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Amyloid-</a:t>
            </a:r>
            <a:r>
              <a:rPr lang="en-US" dirty="0"/>
              <a:t>β</a:t>
            </a:r>
            <a:r>
              <a:rPr lang="en-US" i="1" dirty="0" smtClean="0"/>
              <a:t> </a:t>
            </a:r>
            <a:r>
              <a:rPr lang="en-US" i="1" dirty="0"/>
              <a:t>protein dimers isolated directly from Alzheimer's brains impair synaptic plasticity and </a:t>
            </a:r>
            <a:r>
              <a:rPr lang="en-US" i="1" dirty="0" smtClean="0"/>
              <a:t>memory. </a:t>
            </a:r>
            <a:r>
              <a:rPr lang="en-US" dirty="0" smtClean="0"/>
              <a:t>Nature Medicine. </a:t>
            </a:r>
            <a:r>
              <a:rPr lang="en-US" dirty="0"/>
              <a:t>2008 </a:t>
            </a:r>
            <a:r>
              <a:rPr lang="en-US" dirty="0" smtClean="0"/>
              <a:t>Aug. 14(8</a:t>
            </a:r>
            <a:r>
              <a:rPr lang="en-US" dirty="0"/>
              <a:t>):837-42. </a:t>
            </a:r>
            <a:r>
              <a:rPr lang="en-US" dirty="0" err="1"/>
              <a:t>Epub</a:t>
            </a:r>
            <a:r>
              <a:rPr lang="en-US" dirty="0"/>
              <a:t> 2008 Jun 22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You can also find a link to the paper on the CLIMB website</a:t>
            </a:r>
            <a:r>
              <a:rPr lang="en-US" i="1" dirty="0"/>
              <a:t/>
            </a:r>
            <a:br>
              <a:rPr lang="en-US" i="1" dirty="0"/>
            </a:b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 </a:t>
            </a:r>
            <a:fld id="{5DC32CD8-59A6-4428-86FC-B06C92FDDA5D}" type="slidenum">
              <a:rPr lang="en-US" smtClean="0"/>
              <a:pPr>
                <a:defRPr/>
              </a:pPr>
              <a:t>7</a:t>
            </a:fld>
            <a:r>
              <a:rPr lang="en-US" smtClean="0"/>
              <a:t> </a:t>
            </a:r>
            <a:endParaRPr lang="en-US" dirty="0">
              <a:cs typeface="Arial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36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22"/>
    </mc:Choice>
    <mc:Fallback>
      <p:transition spd="slow" advTm="25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5283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178F3-E15A-4DEE-B1C4-18964000AE1F}" type="slidenum">
              <a:rPr lang="en-US"/>
              <a:pPr/>
              <a:t>8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2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 is an example of </a:t>
            </a:r>
            <a:r>
              <a:rPr lang="en-US" dirty="0" smtClean="0"/>
              <a:t>an introduction </a:t>
            </a:r>
            <a:r>
              <a:rPr lang="en-US" dirty="0"/>
              <a:t>that follows the model </a:t>
            </a:r>
            <a:r>
              <a:rPr lang="en-US" dirty="0" smtClean="0"/>
              <a:t>using the paper we referenced on the previous slide</a:t>
            </a:r>
            <a:endParaRPr lang="en-US" dirty="0"/>
          </a:p>
        </p:txBody>
      </p:sp>
      <p:sp>
        <p:nvSpPr>
          <p:cNvPr id="1125380" name="Rectangle 4"/>
          <p:cNvSpPr>
            <a:spLocks noChangeArrowheads="1"/>
          </p:cNvSpPr>
          <p:nvPr/>
        </p:nvSpPr>
        <p:spPr bwMode="auto">
          <a:xfrm>
            <a:off x="5683108" y="3181111"/>
            <a:ext cx="981075" cy="73025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1C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ctr" defTabSz="966788"/>
            <a:r>
              <a:rPr lang="en-US" sz="4200" dirty="0">
                <a:solidFill>
                  <a:schemeClr val="tx1"/>
                </a:solidFill>
                <a:latin typeface="Arial" charset="0"/>
              </a:rPr>
              <a:t>C</a:t>
            </a:r>
          </a:p>
        </p:txBody>
      </p:sp>
      <p:sp>
        <p:nvSpPr>
          <p:cNvPr id="1125381" name="Text Box 5"/>
          <p:cNvSpPr txBox="1">
            <a:spLocks noChangeArrowheads="1"/>
          </p:cNvSpPr>
          <p:nvPr/>
        </p:nvSpPr>
        <p:spPr bwMode="blackWhite">
          <a:xfrm>
            <a:off x="6749908" y="2958829"/>
            <a:ext cx="2698892" cy="117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u="sng" dirty="0">
                <a:solidFill>
                  <a:schemeClr val="bg2"/>
                </a:solidFill>
                <a:latin typeface="Arial" charset="0"/>
              </a:rPr>
              <a:t>Complication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 – we know that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synthetic/cultured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A-</a:t>
            </a:r>
            <a:r>
              <a:rPr lang="en-US" sz="1400" dirty="0"/>
              <a:t>β</a:t>
            </a:r>
            <a:r>
              <a:rPr lang="en-US" sz="1400" i="1" dirty="0"/>
              <a:t>.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has induced AD, but no one has used human A-</a:t>
            </a:r>
            <a:r>
              <a:rPr lang="en-US" sz="1400" dirty="0" smtClean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and discovered its effects</a:t>
            </a:r>
            <a:r>
              <a:rPr lang="en-US" sz="1400" dirty="0" smtClean="0"/>
              <a:t> </a:t>
            </a:r>
            <a:endParaRPr lang="en-US" sz="14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25382" name="Text Box 6"/>
          <p:cNvSpPr txBox="1">
            <a:spLocks noChangeArrowheads="1"/>
          </p:cNvSpPr>
          <p:nvPr/>
        </p:nvSpPr>
        <p:spPr bwMode="blackWhite">
          <a:xfrm>
            <a:off x="6749908" y="1622677"/>
            <a:ext cx="2481262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u="sng" dirty="0">
                <a:solidFill>
                  <a:schemeClr val="bg2"/>
                </a:solidFill>
                <a:latin typeface="Arial" charset="0"/>
              </a:rPr>
              <a:t>Context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 – this is a standard view; the linkage is commonly accepted</a:t>
            </a:r>
            <a:endParaRPr lang="en-US" sz="1400" b="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25383" name="Rectangle 7"/>
          <p:cNvSpPr>
            <a:spLocks noChangeArrowheads="1"/>
          </p:cNvSpPr>
          <p:nvPr/>
        </p:nvSpPr>
        <p:spPr bwMode="auto">
          <a:xfrm>
            <a:off x="5683108" y="1527427"/>
            <a:ext cx="981075" cy="92392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1C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ctr" defTabSz="966788"/>
            <a:r>
              <a:rPr lang="en-US" sz="4200" dirty="0">
                <a:solidFill>
                  <a:schemeClr val="bg2"/>
                </a:solidFill>
                <a:latin typeface="Arial" charset="0"/>
              </a:rPr>
              <a:t>C</a:t>
            </a:r>
          </a:p>
        </p:txBody>
      </p:sp>
      <p:sp>
        <p:nvSpPr>
          <p:cNvPr id="1125384" name="Text Box 8"/>
          <p:cNvSpPr txBox="1">
            <a:spLocks noChangeArrowheads="1"/>
          </p:cNvSpPr>
          <p:nvPr/>
        </p:nvSpPr>
        <p:spPr bwMode="blackWhite">
          <a:xfrm>
            <a:off x="271461" y="1078817"/>
            <a:ext cx="5224023" cy="182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dirty="0">
                <a:solidFill>
                  <a:schemeClr val="bg2"/>
                </a:solidFill>
                <a:latin typeface="Arial" charset="0"/>
              </a:rPr>
              <a:t>Alzheimer's disease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is a rising threat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to public health.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 It is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distinguished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from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other dementias by abundant </a:t>
            </a:r>
            <a:r>
              <a:rPr lang="en-US" sz="1400" dirty="0" err="1">
                <a:solidFill>
                  <a:schemeClr val="bg2"/>
                </a:solidFill>
                <a:latin typeface="Arial" charset="0"/>
              </a:rPr>
              <a:t>extraneuronal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 deposits of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Amyloid-</a:t>
            </a:r>
            <a:r>
              <a:rPr lang="en-US" sz="1400" dirty="0" smtClean="0"/>
              <a:t>β</a:t>
            </a:r>
            <a:r>
              <a:rPr lang="en-US" sz="1400" i="1" dirty="0" smtClean="0"/>
              <a:t>.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R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esearch shows that neuronal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alterations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can be induced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in the brains of amyloid precursor protein (APP) transgenic mice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by </a:t>
            </a:r>
            <a:r>
              <a:rPr lang="en-US" sz="1400" dirty="0" err="1">
                <a:solidFill>
                  <a:schemeClr val="bg2"/>
                </a:solidFill>
                <a:latin typeface="Arial" charset="0"/>
              </a:rPr>
              <a:t>supraphysiological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 concentrations of synthetic Amyloid-</a:t>
            </a:r>
            <a:r>
              <a:rPr lang="en-US" sz="1400" dirty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peptides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, by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Amyloid-</a:t>
            </a:r>
            <a:r>
              <a:rPr lang="en-US" sz="1400" dirty="0" smtClean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species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secreted by cultured cells, or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by 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mixtures of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Amyloid-</a:t>
            </a:r>
            <a:r>
              <a:rPr lang="en-US" sz="1400" dirty="0" smtClean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assembly forms.</a:t>
            </a:r>
            <a:endParaRPr lang="en-US" sz="14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25385" name="Rectangle 9"/>
          <p:cNvSpPr>
            <a:spLocks noChangeArrowheads="1"/>
          </p:cNvSpPr>
          <p:nvPr/>
        </p:nvSpPr>
        <p:spPr bwMode="auto">
          <a:xfrm>
            <a:off x="5683108" y="4486079"/>
            <a:ext cx="981075" cy="923925"/>
          </a:xfrm>
          <a:prstGeom prst="rect">
            <a:avLst/>
          </a:prstGeom>
          <a:solidFill>
            <a:srgbClr val="C0E1A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7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ctr" defTabSz="966788">
              <a:spcBef>
                <a:spcPct val="50000"/>
              </a:spcBef>
            </a:pPr>
            <a:r>
              <a:rPr lang="en-US" sz="4200" dirty="0">
                <a:solidFill>
                  <a:schemeClr val="bg2"/>
                </a:solidFill>
                <a:latin typeface="Arial" charset="0"/>
              </a:rPr>
              <a:t>Q</a:t>
            </a:r>
          </a:p>
        </p:txBody>
      </p:sp>
      <p:sp>
        <p:nvSpPr>
          <p:cNvPr id="1125386" name="Text Box 10"/>
          <p:cNvSpPr txBox="1">
            <a:spLocks noChangeArrowheads="1"/>
          </p:cNvSpPr>
          <p:nvPr/>
        </p:nvSpPr>
        <p:spPr bwMode="blackWhite">
          <a:xfrm>
            <a:off x="6749908" y="4576078"/>
            <a:ext cx="2698892" cy="743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dirty="0">
                <a:solidFill>
                  <a:schemeClr val="bg2"/>
                </a:solidFill>
                <a:latin typeface="Arial" charset="0"/>
              </a:rPr>
              <a:t>Here we imply the </a:t>
            </a:r>
            <a:r>
              <a:rPr lang="en-US" sz="1400" u="sng" dirty="0">
                <a:solidFill>
                  <a:schemeClr val="bg2"/>
                </a:solidFill>
                <a:latin typeface="Arial" charset="0"/>
              </a:rPr>
              <a:t>question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– Could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human A-</a:t>
            </a:r>
            <a:r>
              <a:rPr lang="en-US" sz="1400" dirty="0" smtClean="0"/>
              <a:t>β</a:t>
            </a:r>
            <a:r>
              <a:rPr lang="en-US" sz="1400" i="1" dirty="0"/>
              <a:t>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i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nduce AD, and how would it do this?</a:t>
            </a:r>
            <a:endParaRPr lang="en-US" sz="14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25387" name="Text Box 11"/>
          <p:cNvSpPr txBox="1">
            <a:spLocks noChangeArrowheads="1"/>
          </p:cNvSpPr>
          <p:nvPr/>
        </p:nvSpPr>
        <p:spPr bwMode="blackWhite">
          <a:xfrm>
            <a:off x="247650" y="4252913"/>
            <a:ext cx="5135563" cy="139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dirty="0">
                <a:solidFill>
                  <a:schemeClr val="bg2"/>
                </a:solidFill>
                <a:latin typeface="Arial" charset="0"/>
              </a:rPr>
              <a:t>Our experiment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was designed to </a:t>
            </a:r>
            <a:r>
              <a:rPr lang="en-US" sz="1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take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soluble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Amyloid-</a:t>
            </a:r>
            <a:r>
              <a:rPr lang="en-US" sz="1400" dirty="0"/>
              <a:t>β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oligomers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directly from the cerebral cortex of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deceased subjects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with Alzheimer's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disease </a:t>
            </a:r>
            <a:r>
              <a:rPr lang="en-US" sz="1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to induce Alzheimer phenotypes in normal adult rodents, measuring the effects on synaptic Long Term Depression and Long Term Potentiation as well as dendritic density.</a:t>
            </a:r>
            <a:endParaRPr lang="en-US" sz="14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5388" name="Rectangle 12"/>
          <p:cNvSpPr>
            <a:spLocks noChangeArrowheads="1"/>
          </p:cNvSpPr>
          <p:nvPr/>
        </p:nvSpPr>
        <p:spPr bwMode="auto">
          <a:xfrm>
            <a:off x="5683108" y="5961868"/>
            <a:ext cx="981075" cy="923925"/>
          </a:xfrm>
          <a:prstGeom prst="rect">
            <a:avLst/>
          </a:prstGeom>
          <a:solidFill>
            <a:srgbClr val="9AF4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7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ctr" defTabSz="966788">
              <a:spcBef>
                <a:spcPct val="50000"/>
              </a:spcBef>
            </a:pPr>
            <a:r>
              <a:rPr lang="en-US" sz="4200" dirty="0">
                <a:solidFill>
                  <a:schemeClr val="bg2"/>
                </a:solidFill>
                <a:latin typeface="Arial" charset="0"/>
              </a:rPr>
              <a:t>H</a:t>
            </a:r>
          </a:p>
        </p:txBody>
      </p:sp>
      <p:sp>
        <p:nvSpPr>
          <p:cNvPr id="1125389" name="Text Box 13"/>
          <p:cNvSpPr txBox="1">
            <a:spLocks noChangeArrowheads="1"/>
          </p:cNvSpPr>
          <p:nvPr/>
        </p:nvSpPr>
        <p:spPr bwMode="blackWhite">
          <a:xfrm>
            <a:off x="6749909" y="5836423"/>
            <a:ext cx="2481262" cy="117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dirty="0">
                <a:solidFill>
                  <a:schemeClr val="bg2"/>
                </a:solidFill>
                <a:latin typeface="Arial" charset="0"/>
              </a:rPr>
              <a:t>Offers a clear </a:t>
            </a:r>
            <a:r>
              <a:rPr lang="en-US" sz="1400" u="sng" dirty="0">
                <a:solidFill>
                  <a:schemeClr val="bg2"/>
                </a:solidFill>
                <a:latin typeface="Arial" charset="0"/>
              </a:rPr>
              <a:t>testable hypothesis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that, when researched and analyzed, will advance knowledge and understanding</a:t>
            </a:r>
          </a:p>
        </p:txBody>
      </p:sp>
      <p:sp>
        <p:nvSpPr>
          <p:cNvPr id="1125390" name="Text Box 14"/>
          <p:cNvSpPr txBox="1">
            <a:spLocks noChangeArrowheads="1"/>
          </p:cNvSpPr>
          <p:nvPr/>
        </p:nvSpPr>
        <p:spPr bwMode="blackWhite">
          <a:xfrm>
            <a:off x="247650" y="5944145"/>
            <a:ext cx="5010150" cy="95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dirty="0">
                <a:solidFill>
                  <a:schemeClr val="bg2"/>
                </a:solidFill>
                <a:latin typeface="Arial" charset="0"/>
              </a:rPr>
              <a:t>We hypothesized that soluble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A-</a:t>
            </a:r>
            <a:r>
              <a:rPr lang="en-US" sz="1400" dirty="0" smtClean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isolated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directly from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human Alzheimer's diseased brains would potently impair synapse structure and function, specifically by the actions of A-</a:t>
            </a:r>
            <a:r>
              <a:rPr lang="en-US" sz="1400" dirty="0" smtClean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oligomers and dimers.</a:t>
            </a:r>
            <a:endParaRPr lang="en-US" sz="14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blackWhite">
          <a:xfrm>
            <a:off x="271459" y="3066551"/>
            <a:ext cx="5411649" cy="95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400" dirty="0">
                <a:solidFill>
                  <a:schemeClr val="bg2"/>
                </a:solidFill>
                <a:latin typeface="Arial" charset="0"/>
              </a:rPr>
              <a:t>Although these findings show that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Amyloid-</a:t>
            </a:r>
            <a:r>
              <a:rPr lang="en-US" sz="1400" dirty="0" smtClean="0"/>
              <a:t>β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can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alter synapse physiology in experimental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models, the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nature of the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pathogenic species from the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human brain and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demonstration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of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neurobiological </a:t>
            </a:r>
            <a:r>
              <a:rPr lang="en-US" sz="1400" dirty="0">
                <a:solidFill>
                  <a:schemeClr val="bg2"/>
                </a:solidFill>
                <a:latin typeface="Arial" charset="0"/>
              </a:rPr>
              <a:t>effects </a:t>
            </a:r>
            <a:r>
              <a:rPr lang="en-US" sz="1400" dirty="0" smtClean="0">
                <a:solidFill>
                  <a:schemeClr val="bg2"/>
                </a:solidFill>
                <a:latin typeface="Arial" charset="0"/>
              </a:rPr>
              <a:t>haven’t been shown.</a:t>
            </a:r>
            <a:endParaRPr lang="en-US" sz="1400" dirty="0">
              <a:solidFill>
                <a:schemeClr val="bg2"/>
              </a:solidFill>
              <a:latin typeface="Arial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43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73"/>
    </mc:Choice>
    <mc:Fallback xmlns="">
      <p:transition spd="slow" advTm="128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25380" grpId="0" animBg="1"/>
      <p:bldP spid="1125381" grpId="0"/>
      <p:bldP spid="1125382" grpId="0"/>
      <p:bldP spid="1125383" grpId="0" animBg="1"/>
      <p:bldP spid="1125384" grpId="0"/>
      <p:bldP spid="1125385" grpId="0" animBg="1"/>
      <p:bldP spid="1125386" grpId="0"/>
      <p:bldP spid="1125387" grpId="0"/>
      <p:bldP spid="1125388" grpId="0" animBg="1"/>
      <p:bldP spid="1125389" grpId="0"/>
      <p:bldP spid="112539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1F018-2463-4C0A-A9AC-0BE247230BDB}" type="slidenum">
              <a:rPr lang="en-US"/>
              <a:pPr/>
              <a:t>9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2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13" y="1627188"/>
            <a:ext cx="8977312" cy="3709987"/>
          </a:xfrm>
        </p:spPr>
        <p:txBody>
          <a:bodyPr/>
          <a:lstStyle/>
          <a:p>
            <a:r>
              <a:rPr lang="en-US" sz="1800" dirty="0"/>
              <a:t>And what follows is a single PowerPoint slide that organizes an introduction to the </a:t>
            </a:r>
            <a:r>
              <a:rPr lang="en-US" sz="1800" i="1" dirty="0"/>
              <a:t>Amyloid-</a:t>
            </a:r>
            <a:r>
              <a:rPr lang="en-US" sz="1800" dirty="0"/>
              <a:t>β</a:t>
            </a:r>
            <a:r>
              <a:rPr lang="en-US" sz="1800" i="1" dirty="0"/>
              <a:t> protein </a:t>
            </a:r>
            <a:r>
              <a:rPr lang="en-US" sz="1800" i="1" dirty="0" smtClean="0"/>
              <a:t>dimer </a:t>
            </a:r>
            <a:r>
              <a:rPr lang="en-US" sz="1800" dirty="0" smtClean="0"/>
              <a:t>problem </a:t>
            </a:r>
            <a:r>
              <a:rPr lang="en-US" sz="1800" dirty="0"/>
              <a:t>in a different way.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In your 10-minute talk, you should aim to have your introduction on a single slide. 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Before we talk about the slide, look at your watch: see how long it takes to work through this introduction.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Ready?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Let’s begin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2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33"/>
    </mc:Choice>
    <mc:Fallback xmlns="">
      <p:transition spd="slow" advTm="28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58491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BB27-EFD1-47B5-88FC-16E752D9C97C}" type="slidenum">
              <a:rPr lang="en-US"/>
              <a:pPr/>
              <a:t>10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2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39093"/>
            <a:ext cx="8993187" cy="914400"/>
          </a:xfrm>
        </p:spPr>
        <p:txBody>
          <a:bodyPr/>
          <a:lstStyle/>
          <a:p>
            <a:r>
              <a:rPr lang="en-US" dirty="0"/>
              <a:t>Our research work: </a:t>
            </a:r>
            <a:r>
              <a:rPr lang="en-US" dirty="0" smtClean="0"/>
              <a:t>how </a:t>
            </a:r>
            <a:r>
              <a:rPr lang="en-US" dirty="0"/>
              <a:t>Amyloid-β </a:t>
            </a:r>
            <a:r>
              <a:rPr lang="en-US" dirty="0" smtClean="0">
                <a:cs typeface="Arial" pitchFamily="34" charset="0"/>
              </a:rPr>
              <a:t>oligomers/dimers isolated from deceased human subjects can impair synapse structure, function</a:t>
            </a:r>
            <a:endParaRPr lang="en-US" dirty="0"/>
          </a:p>
        </p:txBody>
      </p:sp>
      <p:grpSp>
        <p:nvGrpSpPr>
          <p:cNvPr id="1126413" name="Group 13"/>
          <p:cNvGrpSpPr>
            <a:grpSpLocks/>
          </p:cNvGrpSpPr>
          <p:nvPr/>
        </p:nvGrpSpPr>
        <p:grpSpPr bwMode="auto">
          <a:xfrm>
            <a:off x="373063" y="2435226"/>
            <a:ext cx="8972550" cy="1673227"/>
            <a:chOff x="235" y="1534"/>
            <a:chExt cx="5652" cy="1054"/>
          </a:xfrm>
        </p:grpSpPr>
        <p:sp>
          <p:nvSpPr>
            <p:cNvPr id="1126404" name="Rectangle 4"/>
            <p:cNvSpPr>
              <a:spLocks noChangeArrowheads="1"/>
            </p:cNvSpPr>
            <p:nvPr/>
          </p:nvSpPr>
          <p:spPr bwMode="auto">
            <a:xfrm>
              <a:off x="235" y="1754"/>
              <a:ext cx="1533" cy="4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pPr algn="l" defTabSz="966788"/>
              <a:r>
                <a:rPr lang="en-US" sz="2000" dirty="0">
                  <a:solidFill>
                    <a:schemeClr val="tx1"/>
                  </a:solidFill>
                  <a:latin typeface="Arial" charset="0"/>
                </a:rPr>
                <a:t>What we know and don’t know</a:t>
              </a:r>
            </a:p>
          </p:txBody>
        </p:sp>
        <p:sp>
          <p:nvSpPr>
            <p:cNvPr id="1126408" name="Text Box 8"/>
            <p:cNvSpPr txBox="1">
              <a:spLocks noChangeArrowheads="1"/>
            </p:cNvSpPr>
            <p:nvPr/>
          </p:nvSpPr>
          <p:spPr bwMode="blackWhite">
            <a:xfrm>
              <a:off x="1875" y="1534"/>
              <a:ext cx="4012" cy="10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>
              <a:spAutoFit/>
            </a:bodyPr>
            <a:lstStyle>
              <a:lvl1pPr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82600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966788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449388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933575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3907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8479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3051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7623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40000"/>
                </a:spcBef>
                <a:buSzPct val="125000"/>
              </a:pPr>
              <a:r>
                <a:rPr lang="en-US" sz="1600" dirty="0" smtClean="0">
                  <a:solidFill>
                    <a:schemeClr val="bg2"/>
                  </a:solidFill>
                  <a:latin typeface="Arial" charset="0"/>
                </a:rPr>
                <a:t>Neuronal alterations can be induced in mice by using </a:t>
              </a:r>
              <a:r>
                <a:rPr lang="en-US" sz="1600" dirty="0">
                  <a:solidFill>
                    <a:schemeClr val="bg2"/>
                  </a:solidFill>
                  <a:latin typeface="Arial" charset="0"/>
                </a:rPr>
                <a:t>synthetic </a:t>
              </a:r>
              <a:r>
                <a:rPr lang="en-US" sz="1600" dirty="0" smtClean="0">
                  <a:solidFill>
                    <a:schemeClr val="bg2"/>
                  </a:solidFill>
                  <a:latin typeface="Arial" charset="0"/>
                </a:rPr>
                <a:t>Amyloid-β peptides; </a:t>
              </a:r>
              <a:r>
                <a:rPr lang="en-US" sz="1600" dirty="0">
                  <a:solidFill>
                    <a:schemeClr val="bg2"/>
                  </a:solidFill>
                  <a:latin typeface="Arial" charset="0"/>
                </a:rPr>
                <a:t>Amyloid-β species </a:t>
              </a:r>
              <a:r>
                <a:rPr lang="en-US" sz="1600" dirty="0" smtClean="0">
                  <a:solidFill>
                    <a:schemeClr val="bg2"/>
                  </a:solidFill>
                  <a:latin typeface="Arial" charset="0"/>
                </a:rPr>
                <a:t>from cultured cells; </a:t>
              </a:r>
              <a:r>
                <a:rPr lang="en-US" sz="1600" dirty="0">
                  <a:solidFill>
                    <a:schemeClr val="bg2"/>
                  </a:solidFill>
                  <a:latin typeface="Arial" charset="0"/>
                </a:rPr>
                <a:t>Amyloid-β </a:t>
              </a:r>
              <a:r>
                <a:rPr lang="en-US" sz="1600" dirty="0" smtClean="0">
                  <a:solidFill>
                    <a:schemeClr val="bg2"/>
                  </a:solidFill>
                  <a:latin typeface="Arial" charset="0"/>
                </a:rPr>
                <a:t>assembly forms.  </a:t>
              </a:r>
            </a:p>
            <a:p>
              <a:pPr>
                <a:spcBef>
                  <a:spcPct val="40000"/>
                </a:spcBef>
                <a:buSzPct val="125000"/>
              </a:pPr>
              <a:r>
                <a:rPr lang="en-US" sz="1600" dirty="0" smtClean="0">
                  <a:solidFill>
                    <a:schemeClr val="bg2"/>
                  </a:solidFill>
                  <a:latin typeface="Arial" charset="0"/>
                </a:rPr>
                <a:t>But soluble Amyloid-β extracted from humans has not been used; and thus pathogenic activity from human species is unknown.</a:t>
              </a:r>
              <a:endParaRPr lang="en-US" sz="1600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  <p:grpSp>
        <p:nvGrpSpPr>
          <p:cNvPr id="1126412" name="Group 12"/>
          <p:cNvGrpSpPr>
            <a:grpSpLocks/>
          </p:cNvGrpSpPr>
          <p:nvPr/>
        </p:nvGrpSpPr>
        <p:grpSpPr bwMode="auto">
          <a:xfrm>
            <a:off x="373063" y="1185863"/>
            <a:ext cx="9228137" cy="923925"/>
            <a:chOff x="235" y="747"/>
            <a:chExt cx="5813" cy="582"/>
          </a:xfrm>
        </p:grpSpPr>
        <p:sp>
          <p:nvSpPr>
            <p:cNvPr id="1126405" name="Rectangle 5"/>
            <p:cNvSpPr>
              <a:spLocks noChangeArrowheads="1"/>
            </p:cNvSpPr>
            <p:nvPr/>
          </p:nvSpPr>
          <p:spPr bwMode="auto">
            <a:xfrm>
              <a:off x="235" y="747"/>
              <a:ext cx="1533" cy="582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pPr algn="l" defTabSz="966788"/>
              <a:r>
                <a:rPr lang="en-US" sz="2000" dirty="0">
                  <a:solidFill>
                    <a:schemeClr val="bg2"/>
                  </a:solidFill>
                  <a:latin typeface="Arial" charset="0"/>
                </a:rPr>
                <a:t>Why this research is important</a:t>
              </a:r>
            </a:p>
          </p:txBody>
        </p:sp>
        <p:sp>
          <p:nvSpPr>
            <p:cNvPr id="1126409" name="Text Box 9"/>
            <p:cNvSpPr txBox="1">
              <a:spLocks noChangeArrowheads="1"/>
            </p:cNvSpPr>
            <p:nvPr/>
          </p:nvSpPr>
          <p:spPr bwMode="blackWhite">
            <a:xfrm>
              <a:off x="1875" y="747"/>
              <a:ext cx="4173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>
              <a:spAutoFit/>
            </a:bodyPr>
            <a:lstStyle>
              <a:lvl1pPr marL="406400" indent="-406400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966788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449388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933575" algn="l" defTabSz="966788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3907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8479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3051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762375" defTabSz="96678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>
                <a:buSzPct val="125000"/>
              </a:pPr>
              <a:r>
                <a:rPr lang="en-US" sz="1600" dirty="0" err="1" smtClean="0">
                  <a:solidFill>
                    <a:schemeClr val="bg2"/>
                  </a:solidFill>
                  <a:latin typeface="Arial" charset="0"/>
                </a:rPr>
                <a:t>Alzheimers</a:t>
              </a:r>
              <a:r>
                <a:rPr lang="en-US" sz="1600" dirty="0" smtClean="0">
                  <a:solidFill>
                    <a:schemeClr val="bg2"/>
                  </a:solidFill>
                  <a:latin typeface="Arial" charset="0"/>
                </a:rPr>
                <a:t> disease (AD) is  a critical health problem. Disease distinguished from other dementias by accumulation of Amyloid-β</a:t>
              </a:r>
              <a:endParaRPr lang="en-US" sz="1600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  <p:sp>
        <p:nvSpPr>
          <p:cNvPr id="1126407" name="Rectangle 7"/>
          <p:cNvSpPr>
            <a:spLocks noChangeArrowheads="1"/>
          </p:cNvSpPr>
          <p:nvPr/>
        </p:nvSpPr>
        <p:spPr bwMode="auto">
          <a:xfrm>
            <a:off x="373063" y="5772150"/>
            <a:ext cx="2433638" cy="923925"/>
          </a:xfrm>
          <a:prstGeom prst="rect">
            <a:avLst/>
          </a:prstGeom>
          <a:solidFill>
            <a:srgbClr val="9AF4F6"/>
          </a:solidFill>
          <a:ln w="9525" algn="ctr">
            <a:solidFill>
              <a:srgbClr val="6DC78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l" defTabSz="966788">
              <a:spcBef>
                <a:spcPct val="50000"/>
              </a:spcBef>
            </a:pPr>
            <a:r>
              <a:rPr lang="en-US" sz="2000" dirty="0">
                <a:solidFill>
                  <a:schemeClr val="bg2"/>
                </a:solidFill>
                <a:latin typeface="Arial" charset="0"/>
              </a:rPr>
              <a:t>Our hypothesis</a:t>
            </a:r>
          </a:p>
        </p:txBody>
      </p:sp>
      <p:sp>
        <p:nvSpPr>
          <p:cNvPr id="1126410" name="Text Box 10"/>
          <p:cNvSpPr txBox="1">
            <a:spLocks noChangeArrowheads="1"/>
          </p:cNvSpPr>
          <p:nvPr/>
        </p:nvSpPr>
        <p:spPr bwMode="blackWhite">
          <a:xfrm>
            <a:off x="2976563" y="5772150"/>
            <a:ext cx="6369050" cy="83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marL="457200" indent="-4572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39800" indent="-4572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423988" indent="-4572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906588" indent="-4572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390775" indent="-4572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847975" indent="-4572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305175" indent="-4572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762375" indent="-4572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219575" indent="-4572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spcBef>
                <a:spcPct val="40000"/>
              </a:spcBef>
            </a:pP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Soluble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A-</a:t>
            </a:r>
            <a:r>
              <a:rPr lang="en-US" sz="1600" dirty="0"/>
              <a:t>β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from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human Alzheimer's diseased brains would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impair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synapse structure and function, specifically by the actions of A-</a:t>
            </a:r>
            <a:r>
              <a:rPr lang="en-US" sz="1600" dirty="0"/>
              <a:t>β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oligomers and dimers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</a:rPr>
              <a:t>.</a:t>
            </a:r>
            <a:endParaRPr lang="en-US" sz="1600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126406" name="Rectangle 6"/>
          <p:cNvSpPr>
            <a:spLocks noChangeArrowheads="1"/>
          </p:cNvSpPr>
          <p:nvPr/>
        </p:nvSpPr>
        <p:spPr bwMode="auto">
          <a:xfrm>
            <a:off x="373063" y="4238629"/>
            <a:ext cx="2433637" cy="923926"/>
          </a:xfrm>
          <a:prstGeom prst="rect">
            <a:avLst/>
          </a:prstGeom>
          <a:solidFill>
            <a:srgbClr val="C0E1A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6DC7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 anchor="ctr"/>
          <a:lstStyle/>
          <a:p>
            <a:pPr algn="l" defTabSz="966788">
              <a:spcBef>
                <a:spcPct val="50000"/>
              </a:spcBef>
            </a:pPr>
            <a:r>
              <a:rPr lang="en-US" sz="2000" dirty="0">
                <a:solidFill>
                  <a:schemeClr val="bg2"/>
                </a:solidFill>
                <a:latin typeface="Arial" charset="0"/>
              </a:rPr>
              <a:t>Our experiment</a:t>
            </a:r>
          </a:p>
        </p:txBody>
      </p:sp>
      <p:sp>
        <p:nvSpPr>
          <p:cNvPr id="1126411" name="Text Box 11"/>
          <p:cNvSpPr txBox="1">
            <a:spLocks noChangeArrowheads="1"/>
          </p:cNvSpPr>
          <p:nvPr/>
        </p:nvSpPr>
        <p:spPr bwMode="blackWhite">
          <a:xfrm>
            <a:off x="3030538" y="4238629"/>
            <a:ext cx="6570662" cy="83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53" tIns="48326" rIns="96653" bIns="48326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82600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667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49388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33575"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40000"/>
              </a:spcBef>
              <a:buSzPct val="125000"/>
            </a:pPr>
            <a:r>
              <a:rPr lang="en-US" sz="16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Use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soluble </a:t>
            </a:r>
            <a:r>
              <a:rPr lang="en-US" sz="1600" dirty="0">
                <a:solidFill>
                  <a:schemeClr val="bg2"/>
                </a:solidFill>
                <a:latin typeface="Arial" charset="0"/>
              </a:rPr>
              <a:t>Amyloid-</a:t>
            </a:r>
            <a:r>
              <a:rPr lang="en-US" sz="1600" dirty="0"/>
              <a:t>β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oligomers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isolated from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cerebral cortex of deceased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human subjects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with Alzheimer's disease </a:t>
            </a:r>
            <a:r>
              <a:rPr lang="en-US" sz="16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to induce Alzheimer phenotypes in </a:t>
            </a:r>
            <a:r>
              <a:rPr lang="en-US" sz="16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normal adult rodents </a:t>
            </a:r>
            <a:endParaRPr lang="en-US" sz="16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113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140"/>
    </mc:Choice>
    <mc:Fallback xmlns="">
      <p:transition spd="slow" advTm="134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26407" grpId="0" animBg="1"/>
      <p:bldP spid="1126410" grpId="0"/>
      <p:bldP spid="1126406" grpId="0" animBg="1"/>
      <p:bldP spid="11264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FC537-840D-4040-B711-DB5A355A9078}" type="slidenum">
              <a:rPr lang="en-US"/>
              <a:pPr/>
              <a:t>11</a:t>
            </a:fld>
            <a:endParaRPr lang="en-US" dirty="0">
              <a:cs typeface="Arial" charset="0"/>
              <a:sym typeface="Symbol" pitchFamily="18" charset="2"/>
            </a:endParaRPr>
          </a:p>
        </p:txBody>
      </p:sp>
      <p:sp>
        <p:nvSpPr>
          <p:cNvPr id="114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CCQH pattern is a powerful effective way to structure an introduction – ANY introduction – for a talk, poster, or paper</a:t>
            </a:r>
          </a:p>
        </p:txBody>
      </p:sp>
      <p:grpSp>
        <p:nvGrpSpPr>
          <p:cNvPr id="1140739" name="Group 3"/>
          <p:cNvGrpSpPr>
            <a:grpSpLocks/>
          </p:cNvGrpSpPr>
          <p:nvPr/>
        </p:nvGrpSpPr>
        <p:grpSpPr bwMode="auto">
          <a:xfrm>
            <a:off x="750888" y="1108075"/>
            <a:ext cx="1989137" cy="1482725"/>
            <a:chOff x="429" y="1031"/>
            <a:chExt cx="970" cy="788"/>
          </a:xfrm>
        </p:grpSpPr>
        <p:sp>
          <p:nvSpPr>
            <p:cNvPr id="1140740" name="AutoShape 4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40741" name="Freeform 5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40742" name="Group 6"/>
          <p:cNvGrpSpPr>
            <a:grpSpLocks/>
          </p:cNvGrpSpPr>
          <p:nvPr/>
        </p:nvGrpSpPr>
        <p:grpSpPr bwMode="auto">
          <a:xfrm>
            <a:off x="735013" y="2667000"/>
            <a:ext cx="1989137" cy="1482725"/>
            <a:chOff x="429" y="1031"/>
            <a:chExt cx="970" cy="788"/>
          </a:xfrm>
        </p:grpSpPr>
        <p:sp>
          <p:nvSpPr>
            <p:cNvPr id="1140743" name="AutoShape 7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40744" name="Freeform 8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8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40745" name="Group 9"/>
          <p:cNvGrpSpPr>
            <a:grpSpLocks/>
          </p:cNvGrpSpPr>
          <p:nvPr/>
        </p:nvGrpSpPr>
        <p:grpSpPr bwMode="auto">
          <a:xfrm>
            <a:off x="750888" y="4194175"/>
            <a:ext cx="1989137" cy="1482725"/>
            <a:chOff x="429" y="1031"/>
            <a:chExt cx="970" cy="788"/>
          </a:xfrm>
        </p:grpSpPr>
        <p:sp>
          <p:nvSpPr>
            <p:cNvPr id="1140746" name="AutoShape 10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E1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7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40747" name="Freeform 11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E1A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40748" name="Group 12"/>
          <p:cNvGrpSpPr>
            <a:grpSpLocks/>
          </p:cNvGrpSpPr>
          <p:nvPr/>
        </p:nvGrpSpPr>
        <p:grpSpPr bwMode="auto">
          <a:xfrm>
            <a:off x="750888" y="5737225"/>
            <a:ext cx="1989137" cy="1482725"/>
            <a:chOff x="429" y="1031"/>
            <a:chExt cx="970" cy="788"/>
          </a:xfrm>
        </p:grpSpPr>
        <p:sp>
          <p:nvSpPr>
            <p:cNvPr id="1140749" name="AutoShape 13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AF4F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40750" name="Freeform 14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3175" cap="flat" cmpd="sng">
              <a:solidFill>
                <a:srgbClr val="43828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sp>
        <p:nvSpPr>
          <p:cNvPr id="1140751" name="Text Box 15"/>
          <p:cNvSpPr txBox="1">
            <a:spLocks noChangeArrowheads="1"/>
          </p:cNvSpPr>
          <p:nvPr/>
        </p:nvSpPr>
        <p:spPr bwMode="auto">
          <a:xfrm>
            <a:off x="5214938" y="1647825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Question</a:t>
            </a:r>
          </a:p>
        </p:txBody>
      </p:sp>
      <p:sp>
        <p:nvSpPr>
          <p:cNvPr id="1140752" name="Text Box 16"/>
          <p:cNvSpPr txBox="1">
            <a:spLocks noChangeArrowheads="1"/>
          </p:cNvSpPr>
          <p:nvPr/>
        </p:nvSpPr>
        <p:spPr bwMode="auto">
          <a:xfrm>
            <a:off x="5214938" y="3135313"/>
            <a:ext cx="1633537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latin typeface="Arial Narrow" pitchFamily="34" charset="0"/>
              </a:rPr>
              <a:t>Complication</a:t>
            </a:r>
          </a:p>
        </p:txBody>
      </p:sp>
      <p:sp>
        <p:nvSpPr>
          <p:cNvPr id="1140753" name="Text Box 17"/>
          <p:cNvSpPr txBox="1">
            <a:spLocks noChangeArrowheads="1"/>
          </p:cNvSpPr>
          <p:nvPr/>
        </p:nvSpPr>
        <p:spPr bwMode="auto">
          <a:xfrm>
            <a:off x="5214938" y="4665663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Context</a:t>
            </a:r>
          </a:p>
        </p:txBody>
      </p:sp>
      <p:sp>
        <p:nvSpPr>
          <p:cNvPr id="1140754" name="Text Box 18"/>
          <p:cNvSpPr txBox="1">
            <a:spLocks noChangeArrowheads="1"/>
          </p:cNvSpPr>
          <p:nvPr/>
        </p:nvSpPr>
        <p:spPr bwMode="auto">
          <a:xfrm>
            <a:off x="5214938" y="6364288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2"/>
                </a:solidFill>
                <a:latin typeface="Arial Narrow" pitchFamily="34" charset="0"/>
              </a:rPr>
              <a:t>Hypothesis</a:t>
            </a:r>
          </a:p>
        </p:txBody>
      </p:sp>
      <p:grpSp>
        <p:nvGrpSpPr>
          <p:cNvPr id="1140755" name="Group 19"/>
          <p:cNvGrpSpPr>
            <a:grpSpLocks/>
          </p:cNvGrpSpPr>
          <p:nvPr/>
        </p:nvGrpSpPr>
        <p:grpSpPr bwMode="auto">
          <a:xfrm>
            <a:off x="6881813" y="1131888"/>
            <a:ext cx="1989137" cy="1482725"/>
            <a:chOff x="429" y="1031"/>
            <a:chExt cx="970" cy="788"/>
          </a:xfrm>
        </p:grpSpPr>
        <p:sp>
          <p:nvSpPr>
            <p:cNvPr id="1140756" name="AutoShape 20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40757" name="Freeform 21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40758" name="Group 22"/>
          <p:cNvGrpSpPr>
            <a:grpSpLocks/>
          </p:cNvGrpSpPr>
          <p:nvPr/>
        </p:nvGrpSpPr>
        <p:grpSpPr bwMode="auto">
          <a:xfrm>
            <a:off x="6881813" y="2690813"/>
            <a:ext cx="1989137" cy="1482725"/>
            <a:chOff x="429" y="1031"/>
            <a:chExt cx="970" cy="788"/>
          </a:xfrm>
        </p:grpSpPr>
        <p:sp>
          <p:nvSpPr>
            <p:cNvPr id="1140759" name="AutoShape 23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1C7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40760" name="Freeform 24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8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40761" name="Group 25"/>
          <p:cNvGrpSpPr>
            <a:grpSpLocks/>
          </p:cNvGrpSpPr>
          <p:nvPr/>
        </p:nvGrpSpPr>
        <p:grpSpPr bwMode="auto">
          <a:xfrm>
            <a:off x="6881813" y="4217988"/>
            <a:ext cx="1989137" cy="1482725"/>
            <a:chOff x="429" y="1031"/>
            <a:chExt cx="970" cy="788"/>
          </a:xfrm>
        </p:grpSpPr>
        <p:sp>
          <p:nvSpPr>
            <p:cNvPr id="1140762" name="AutoShape 26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E1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6DC7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  <p:sp>
          <p:nvSpPr>
            <p:cNvPr id="1140763" name="Freeform 27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9525" cap="flat" cmpd="sng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E1A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6653" tIns="48326" rIns="96653" bIns="48326" anchor="ctr"/>
            <a:lstStyle/>
            <a:p>
              <a:endParaRPr lang="en-US" dirty="0"/>
            </a:p>
          </p:txBody>
        </p:sp>
      </p:grpSp>
      <p:grpSp>
        <p:nvGrpSpPr>
          <p:cNvPr id="1140764" name="Group 28"/>
          <p:cNvGrpSpPr>
            <a:grpSpLocks/>
          </p:cNvGrpSpPr>
          <p:nvPr/>
        </p:nvGrpSpPr>
        <p:grpSpPr bwMode="auto">
          <a:xfrm>
            <a:off x="6881813" y="5761038"/>
            <a:ext cx="1989137" cy="1482725"/>
            <a:chOff x="429" y="1031"/>
            <a:chExt cx="970" cy="788"/>
          </a:xfrm>
        </p:grpSpPr>
        <p:sp>
          <p:nvSpPr>
            <p:cNvPr id="1140765" name="AutoShape 29"/>
            <p:cNvSpPr>
              <a:spLocks noChangeArrowheads="1"/>
            </p:cNvSpPr>
            <p:nvPr/>
          </p:nvSpPr>
          <p:spPr bwMode="auto">
            <a:xfrm>
              <a:off x="429" y="1170"/>
              <a:ext cx="933" cy="64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AF4F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40766" name="Freeform 30"/>
            <p:cNvSpPr>
              <a:spLocks/>
            </p:cNvSpPr>
            <p:nvPr/>
          </p:nvSpPr>
          <p:spPr bwMode="auto">
            <a:xfrm>
              <a:off x="457" y="1031"/>
              <a:ext cx="942" cy="194"/>
            </a:xfrm>
            <a:custGeom>
              <a:avLst/>
              <a:gdLst>
                <a:gd name="T0" fmla="*/ 0 w 942"/>
                <a:gd name="T1" fmla="*/ 121 h 194"/>
                <a:gd name="T2" fmla="*/ 216 w 942"/>
                <a:gd name="T3" fmla="*/ 20 h 194"/>
                <a:gd name="T4" fmla="*/ 829 w 942"/>
                <a:gd name="T5" fmla="*/ 29 h 194"/>
                <a:gd name="T6" fmla="*/ 896 w 942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194">
                  <a:moveTo>
                    <a:pt x="0" y="121"/>
                  </a:moveTo>
                  <a:cubicBezTo>
                    <a:pt x="36" y="104"/>
                    <a:pt x="78" y="35"/>
                    <a:pt x="216" y="20"/>
                  </a:cubicBezTo>
                  <a:cubicBezTo>
                    <a:pt x="355" y="5"/>
                    <a:pt x="716" y="0"/>
                    <a:pt x="829" y="29"/>
                  </a:cubicBezTo>
                  <a:cubicBezTo>
                    <a:pt x="942" y="58"/>
                    <a:pt x="882" y="160"/>
                    <a:pt x="896" y="194"/>
                  </a:cubicBezTo>
                </a:path>
              </a:pathLst>
            </a:custGeom>
            <a:noFill/>
            <a:ln w="3175" cap="flat" cmpd="sng">
              <a:solidFill>
                <a:srgbClr val="43828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sp>
        <p:nvSpPr>
          <p:cNvPr id="1140767" name="Text Box 31"/>
          <p:cNvSpPr txBox="1">
            <a:spLocks noChangeArrowheads="1"/>
          </p:cNvSpPr>
          <p:nvPr/>
        </p:nvSpPr>
        <p:spPr bwMode="auto">
          <a:xfrm>
            <a:off x="7621588" y="1566863"/>
            <a:ext cx="508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chemeClr val="bg2"/>
                </a:solidFill>
                <a:latin typeface="Arial Black" pitchFamily="34" charset="0"/>
              </a:rPr>
              <a:t>C</a:t>
            </a:r>
          </a:p>
        </p:txBody>
      </p:sp>
      <p:sp>
        <p:nvSpPr>
          <p:cNvPr id="1140768" name="Text Box 32"/>
          <p:cNvSpPr txBox="1">
            <a:spLocks noChangeArrowheads="1"/>
          </p:cNvSpPr>
          <p:nvPr/>
        </p:nvSpPr>
        <p:spPr bwMode="auto">
          <a:xfrm>
            <a:off x="7621588" y="3155950"/>
            <a:ext cx="508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latin typeface="Arial Black" pitchFamily="34" charset="0"/>
              </a:rPr>
              <a:t>C</a:t>
            </a:r>
          </a:p>
        </p:txBody>
      </p:sp>
      <p:sp>
        <p:nvSpPr>
          <p:cNvPr id="1140769" name="Text Box 33"/>
          <p:cNvSpPr txBox="1">
            <a:spLocks noChangeArrowheads="1"/>
          </p:cNvSpPr>
          <p:nvPr/>
        </p:nvSpPr>
        <p:spPr bwMode="auto">
          <a:xfrm>
            <a:off x="7621588" y="4724400"/>
            <a:ext cx="508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chemeClr val="bg2"/>
                </a:solidFill>
                <a:latin typeface="Arial Black" pitchFamily="34" charset="0"/>
              </a:rPr>
              <a:t>Q</a:t>
            </a:r>
          </a:p>
        </p:txBody>
      </p:sp>
      <p:sp>
        <p:nvSpPr>
          <p:cNvPr id="1140770" name="Text Box 34"/>
          <p:cNvSpPr txBox="1">
            <a:spLocks noChangeArrowheads="1"/>
          </p:cNvSpPr>
          <p:nvPr/>
        </p:nvSpPr>
        <p:spPr bwMode="auto">
          <a:xfrm>
            <a:off x="7623175" y="6284913"/>
            <a:ext cx="508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 b="0" dirty="0">
                <a:solidFill>
                  <a:schemeClr val="bg2"/>
                </a:solidFill>
                <a:latin typeface="Arial Black" pitchFamily="34" charset="0"/>
              </a:rPr>
              <a:t>H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450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58"/>
    </mc:Choice>
    <mc:Fallback xmlns="">
      <p:transition spd="slow" advTm="31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535E-6 -0.00021 C -0.19269 -0.18967 -0.38489 -0.37869 -0.46141 -0.453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40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71" y="-226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6645E-6 -1.59722E-6 C -0.00314 0.00412 -0.01156 0.00673 -0.01933 0.00738 C -0.02742 0.00868 -0.0332 0.0115 -0.04196 0.01215 C -0.04659 0.01541 -0.04906 0.01823 -0.056 0.0204 C -0.05815 0.0217 -0.05964 0.02452 -0.06525 0.02452 C -0.11498 0.02452 -0.16454 0.02301 -0.21427 0.02235 C -0.22303 0.02235 -0.23112 0.0217 -0.23971 0.0217 C -0.27094 0.02083 -0.30216 0.0217 -0.33339 0.02083 C -0.34132 0.0204 -0.35354 0.01281 -0.35701 0.00955 C -0.358 0.00868 -0.35833 0.00738 -0.36015 0.00738 C -0.36296 0.00673 -0.36643 0.00673 -0.36957 0.00673 C -0.37832 0.00412 -0.38609 0.00195 -0.39352 -0.0013 C -0.39848 -0.00542 -0.40938 -0.00868 -0.41698 -0.01085 C -0.42194 -0.01497 -0.42508 -0.0141 -0.43317 -0.01497 C -0.44027 -0.01823 -0.4482 -0.0204 -0.45465 -0.023 C -0.45167 -0.0243 -0.452 -0.02365 -0.452 -0.02539 " pathEditMode="relative" rAng="0" ptsTypes="fffffffffffffffA">
                                      <p:cBhvr>
                                        <p:cTn id="14" dur="2000" fill="hold"/>
                                        <p:tgtEl>
                                          <p:spTgt spid="11407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33" y="-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516E-6 -4.16667E-7 L -0.45448 0.393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407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33" y="196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64 0.00152 L -0.44407 -0.039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40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80" y="-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40751" grpId="0"/>
      <p:bldP spid="1140752" grpId="0"/>
      <p:bldP spid="1140753" grpId="0"/>
      <p:bldP spid="1140754" grpId="0"/>
      <p:bldP spid="1140767" grpId="0"/>
      <p:bldP spid="1140768" grpId="0"/>
      <p:bldP spid="1140769" grpId="0"/>
      <p:bldP spid="114077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6.3|1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8|3.4|3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2.7|2.2|2.3|3.6|1.3|0.9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.9|8.8|16.6|1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19.9|13.3|1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43.1|24.3|3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17.8|31.5|18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2.2|1.6|1.8|2.2|1.7|0.8|0.8"/>
</p:tagLst>
</file>

<file path=ppt/theme/theme1.xml><?xml version="1.0" encoding="utf-8"?>
<a:theme xmlns:a="http://schemas.openxmlformats.org/drawingml/2006/main" name="CLIMB_Template">
  <a:themeElements>
    <a:clrScheme name="US blue projection 1.0 3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C24084"/>
      </a:accent1>
      <a:accent2>
        <a:srgbClr val="000000"/>
      </a:accent2>
      <a:accent3>
        <a:srgbClr val="FFFFFF"/>
      </a:accent3>
      <a:accent4>
        <a:srgbClr val="000000"/>
      </a:accent4>
      <a:accent5>
        <a:srgbClr val="DDAFC2"/>
      </a:accent5>
      <a:accent6>
        <a:srgbClr val="000000"/>
      </a:accent6>
      <a:hlink>
        <a:srgbClr val="000000"/>
      </a:hlink>
      <a:folHlink>
        <a:srgbClr val="33CCCC"/>
      </a:folHlink>
    </a:clrScheme>
    <a:fontScheme name="US blue projection 1.0">
      <a:majorFont>
        <a:latin typeface="Hypatia Sans Pro Black"/>
        <a:ea typeface=""/>
        <a:cs typeface=""/>
      </a:majorFont>
      <a:minorFont>
        <a:latin typeface="Hypatia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2" tIns="45716" rIns="91432" bIns="45716" numCol="1" anchor="ctr" anchorCtr="0" compatLnSpc="1">
        <a:prstTxWarp prst="textNoShape">
          <a:avLst/>
        </a:prstTxWarp>
      </a:bodyPr>
      <a:lstStyle>
        <a:defPPr marL="404813" marR="0" indent="0" algn="l" defTabSz="798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Hypatia Sans Pro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2" tIns="45716" rIns="91432" bIns="45716" numCol="1" anchor="ctr" anchorCtr="0" compatLnSpc="1">
        <a:prstTxWarp prst="textNoShape">
          <a:avLst/>
        </a:prstTxWarp>
      </a:bodyPr>
      <a:lstStyle>
        <a:defPPr marL="404813" marR="0" indent="0" algn="l" defTabSz="798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Hypatia Sans Pro" pitchFamily="34" charset="0"/>
          </a:defRPr>
        </a:defPPr>
      </a:lstStyle>
    </a:lnDef>
  </a:objectDefaults>
  <a:extraClrSchemeLst>
    <a:extraClrScheme>
      <a:clrScheme name="US blue projection 1.0 1">
        <a:dk1>
          <a:srgbClr val="000000"/>
        </a:dk1>
        <a:lt1>
          <a:srgbClr val="FFFFFF"/>
        </a:lt1>
        <a:dk2>
          <a:srgbClr val="40358C"/>
        </a:dk2>
        <a:lt2>
          <a:srgbClr val="FEF0A7"/>
        </a:lt2>
        <a:accent1>
          <a:srgbClr val="6668FF"/>
        </a:accent1>
        <a:accent2>
          <a:srgbClr val="9C0867"/>
        </a:accent2>
        <a:accent3>
          <a:srgbClr val="AFAEC5"/>
        </a:accent3>
        <a:accent4>
          <a:srgbClr val="DADADA"/>
        </a:accent4>
        <a:accent5>
          <a:srgbClr val="B8B9FF"/>
        </a:accent5>
        <a:accent6>
          <a:srgbClr val="8D065D"/>
        </a:accent6>
        <a:hlink>
          <a:srgbClr val="339966"/>
        </a:hlink>
        <a:folHlink>
          <a:srgbClr val="FAF0A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blue projection 1.0 2">
        <a:dk1>
          <a:srgbClr val="000000"/>
        </a:dk1>
        <a:lt1>
          <a:srgbClr val="FFFFFF"/>
        </a:lt1>
        <a:dk2>
          <a:srgbClr val="40358C"/>
        </a:dk2>
        <a:lt2>
          <a:srgbClr val="FEF0A7"/>
        </a:lt2>
        <a:accent1>
          <a:srgbClr val="C24084"/>
        </a:accent1>
        <a:accent2>
          <a:srgbClr val="9AF4F6"/>
        </a:accent2>
        <a:accent3>
          <a:srgbClr val="AFAEC5"/>
        </a:accent3>
        <a:accent4>
          <a:srgbClr val="DADADA"/>
        </a:accent4>
        <a:accent5>
          <a:srgbClr val="DDAFC2"/>
        </a:accent5>
        <a:accent6>
          <a:srgbClr val="8BDDDF"/>
        </a:accent6>
        <a:hlink>
          <a:srgbClr val="CBE288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 blue projection 1.0 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C24084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DAFC2"/>
        </a:accent5>
        <a:accent6>
          <a:srgbClr val="000000"/>
        </a:accent6>
        <a:hlink>
          <a:srgbClr val="000000"/>
        </a:hlink>
        <a:folHlink>
          <a:srgbClr val="33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CLIMB_Template</Template>
  <TotalTime>3697</TotalTime>
  <Words>796</Words>
  <Application>Microsoft Office PowerPoint</Application>
  <PresentationFormat>Custom</PresentationFormat>
  <Paragraphs>86</Paragraphs>
  <Slides>11</Slides>
  <Notes>11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CLIMB_Template</vt:lpstr>
      <vt:lpstr>PowerPoint Presentation</vt:lpstr>
      <vt:lpstr>This the first of a two-part video sequence on a 10-15 minute scientific presentation</vt:lpstr>
      <vt:lpstr>You need to place each group of statements in your introduction in its appropriate rhetorical buckets….</vt:lpstr>
      <vt:lpstr>And what are the appropriate rhetorical buckets for an introduction?</vt:lpstr>
      <vt:lpstr>A good introduction for a 10-15 minute presentation puts science problem in its appropriate buckets -- the CCQH pattern</vt:lpstr>
      <vt:lpstr>And the introductory rhetorical pattern is like a funnel – moving from the big/general to the narrow focus of the hypothesis</vt:lpstr>
      <vt:lpstr>Let’s look at an example on how to structure an introduction. The example is based on a paper entitled:  Amyloid-β protein dimers isolated directly from Alzheimer's brains impair synaptic plasticity and memory. Nature Medicine. 2008 Aug. 14(8):837-42. Epub 2008 Jun 22.  You can also find a link to the paper on the CLIMB website </vt:lpstr>
      <vt:lpstr>Here is an example of an introduction that follows the model using the paper we referenced on the previous slide</vt:lpstr>
      <vt:lpstr>And what follows is a single PowerPoint slide that organizes an introduction to the Amyloid-β protein dimer problem in a different way.  In your 10-minute talk, you should aim to have your introduction on a single slide.   Before we talk about the slide, look at your watch: see how long it takes to work through this introduction.  Ready?  Let’s begin</vt:lpstr>
      <vt:lpstr>Our research work: how Amyloid-β oligomers/dimers isolated from deceased human subjects can impair synapse structure, function</vt:lpstr>
      <vt:lpstr>The CCQH pattern is a powerful effective way to structure an introduction – ANY introduction – for a talk, poster, or paper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P Keller</dc:creator>
  <cp:lastModifiedBy>Karl P Keller</cp:lastModifiedBy>
  <cp:revision>36</cp:revision>
  <cp:lastPrinted>2010-11-18T18:11:44Z</cp:lastPrinted>
  <dcterms:created xsi:type="dcterms:W3CDTF">2010-12-08T23:25:48Z</dcterms:created>
  <dcterms:modified xsi:type="dcterms:W3CDTF">2011-01-10T14:41:22Z</dcterms:modified>
</cp:coreProperties>
</file>